
<file path=[Content_Types].xml><?xml version="1.0" encoding="utf-8"?>
<Types xmlns="http://schemas.openxmlformats.org/package/2006/content-types">
  <Default Extension="jpeg" ContentType="image/jpeg"/>
  <Default Extension="jpg" ContentType="image/jpeg"/>
  <Default Extension="mp4" ContentType="vide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 id="2147483672" r:id="rId2"/>
  </p:sldMasterIdLst>
  <p:notesMasterIdLst>
    <p:notesMasterId r:id="rId58"/>
  </p:notesMasterIdLst>
  <p:sldIdLst>
    <p:sldId id="326" r:id="rId3"/>
    <p:sldId id="378" r:id="rId4"/>
    <p:sldId id="333" r:id="rId5"/>
    <p:sldId id="377" r:id="rId6"/>
    <p:sldId id="334" r:id="rId7"/>
    <p:sldId id="380" r:id="rId8"/>
    <p:sldId id="381" r:id="rId9"/>
    <p:sldId id="335" r:id="rId10"/>
    <p:sldId id="336" r:id="rId11"/>
    <p:sldId id="337" r:id="rId12"/>
    <p:sldId id="338" r:id="rId13"/>
    <p:sldId id="339" r:id="rId14"/>
    <p:sldId id="340" r:id="rId15"/>
    <p:sldId id="341" r:id="rId16"/>
    <p:sldId id="342" r:id="rId17"/>
    <p:sldId id="379" r:id="rId18"/>
    <p:sldId id="343" r:id="rId19"/>
    <p:sldId id="344" r:id="rId20"/>
    <p:sldId id="345" r:id="rId21"/>
    <p:sldId id="346" r:id="rId22"/>
    <p:sldId id="347" r:id="rId23"/>
    <p:sldId id="348" r:id="rId24"/>
    <p:sldId id="349" r:id="rId25"/>
    <p:sldId id="350" r:id="rId26"/>
    <p:sldId id="351" r:id="rId27"/>
    <p:sldId id="352" r:id="rId28"/>
    <p:sldId id="353" r:id="rId29"/>
    <p:sldId id="354" r:id="rId30"/>
    <p:sldId id="355" r:id="rId31"/>
    <p:sldId id="356" r:id="rId32"/>
    <p:sldId id="382" r:id="rId33"/>
    <p:sldId id="383" r:id="rId34"/>
    <p:sldId id="384" r:id="rId35"/>
    <p:sldId id="385" r:id="rId36"/>
    <p:sldId id="357" r:id="rId37"/>
    <p:sldId id="358" r:id="rId38"/>
    <p:sldId id="360" r:id="rId39"/>
    <p:sldId id="359" r:id="rId40"/>
    <p:sldId id="361" r:id="rId41"/>
    <p:sldId id="362" r:id="rId42"/>
    <p:sldId id="363" r:id="rId43"/>
    <p:sldId id="364" r:id="rId44"/>
    <p:sldId id="365" r:id="rId45"/>
    <p:sldId id="366" r:id="rId46"/>
    <p:sldId id="367" r:id="rId47"/>
    <p:sldId id="368" r:id="rId48"/>
    <p:sldId id="369" r:id="rId49"/>
    <p:sldId id="370" r:id="rId50"/>
    <p:sldId id="371" r:id="rId51"/>
    <p:sldId id="372" r:id="rId52"/>
    <p:sldId id="373" r:id="rId53"/>
    <p:sldId id="374" r:id="rId54"/>
    <p:sldId id="376" r:id="rId55"/>
    <p:sldId id="375" r:id="rId56"/>
    <p:sldId id="328" r:id="rId5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793D81CF-94F2-401A-BA57-92F5A7B2D0C5}" styleName="Medium Style 1">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lt1"/>
          </a:solidFill>
        </a:fill>
      </a:tcStyle>
    </a:lastRow>
    <a:firstRow>
      <a:tcTxStyle b="on">
        <a:fontRef idx="minor">
          <a:scrgbClr r="0" g="0" b="0"/>
        </a:fontRef>
        <a:schemeClr val="lt1"/>
      </a:tcTxStyle>
      <a:tcStyle>
        <a:tcBdr/>
        <a:fill>
          <a:solidFill>
            <a:schemeClr val="dk1"/>
          </a:solid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15"/>
    <p:restoredTop sz="94674"/>
  </p:normalViewPr>
  <p:slideViewPr>
    <p:cSldViewPr snapToGrid="0" snapToObjects="1">
      <p:cViewPr varScale="1">
        <p:scale>
          <a:sx n="73" d="100"/>
          <a:sy n="73" d="100"/>
        </p:scale>
        <p:origin x="1080" y="44"/>
      </p:cViewPr>
      <p:guideLst>
        <p:guide orient="horz" pos="2160"/>
        <p:guide pos="2880"/>
      </p:guideLst>
    </p:cSldViewPr>
  </p:slideViewPr>
  <p:notesTextViewPr>
    <p:cViewPr>
      <p:scale>
        <a:sx n="1" d="1"/>
        <a:sy n="1" d="1"/>
      </p:scale>
      <p:origin x="0" y="0"/>
    </p:cViewPr>
  </p:notesTextViewPr>
  <p:sorterViewPr>
    <p:cViewPr>
      <p:scale>
        <a:sx n="100" d="100"/>
        <a:sy n="100" d="100"/>
      </p:scale>
      <p:origin x="0" y="-9366"/>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slide" Target="slides/slide48.xml"/><Relationship Id="rId55" Type="http://schemas.openxmlformats.org/officeDocument/2006/relationships/slide" Target="slides/slide53.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slide" Target="slides/slide51.xml"/><Relationship Id="rId58" Type="http://schemas.openxmlformats.org/officeDocument/2006/relationships/notesMaster" Target="notesMasters/notesMaster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61" Type="http://schemas.openxmlformats.org/officeDocument/2006/relationships/theme" Target="theme/theme1.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viewProps" Target="view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slide" Target="slides/slide54.xml"/><Relationship Id="rId8" Type="http://schemas.openxmlformats.org/officeDocument/2006/relationships/slide" Target="slides/slide6.xml"/><Relationship Id="rId51" Type="http://schemas.openxmlformats.org/officeDocument/2006/relationships/slide" Target="slides/slide49.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C7176B2-35A4-4341-8278-77767D91ACAD}" type="datetimeFigureOut">
              <a:rPr lang="en-GB" smtClean="0"/>
              <a:t>19/03/2026</a:t>
            </a:fld>
            <a:endParaRPr lang="en-GB"/>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EEBE779-3F92-4237-B619-E410469AA050}" type="slidenum">
              <a:rPr lang="en-GB" smtClean="0"/>
              <a:t>‹#›</a:t>
            </a:fld>
            <a:endParaRPr lang="en-GB"/>
          </a:p>
        </p:txBody>
      </p:sp>
    </p:spTree>
    <p:extLst>
      <p:ext uri="{BB962C8B-B14F-4D97-AF65-F5344CB8AC3E}">
        <p14:creationId xmlns:p14="http://schemas.microsoft.com/office/powerpoint/2010/main" val="60298823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65B36BE6-3404-40B6-BB35-3C5A1D74AAE3}" type="slidenum">
              <a:rPr lang="en-GB" smtClean="0"/>
              <a:t>32</a:t>
            </a:fld>
            <a:endParaRPr lang="en-GB"/>
          </a:p>
        </p:txBody>
      </p:sp>
    </p:spTree>
    <p:extLst>
      <p:ext uri="{BB962C8B-B14F-4D97-AF65-F5344CB8AC3E}">
        <p14:creationId xmlns:p14="http://schemas.microsoft.com/office/powerpoint/2010/main" val="313322676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FB2F1E2F-45D7-DA47-B6B1-406DA867E6D0}" type="datetimeFigureOut">
              <a:rPr lang="en-US" smtClean="0"/>
              <a:t>19-Mar-26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4676377-28CE-6442-86C0-8F2A4E8D355A}" type="slidenum">
              <a:rPr lang="en-US" smtClean="0"/>
              <a:t>‹#›</a:t>
            </a:fld>
            <a:endParaRPr lang="en-US"/>
          </a:p>
        </p:txBody>
      </p:sp>
    </p:spTree>
    <p:extLst>
      <p:ext uri="{BB962C8B-B14F-4D97-AF65-F5344CB8AC3E}">
        <p14:creationId xmlns:p14="http://schemas.microsoft.com/office/powerpoint/2010/main" val="38556914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FB2F1E2F-45D7-DA47-B6B1-406DA867E6D0}" type="datetimeFigureOut">
              <a:rPr lang="en-US" smtClean="0"/>
              <a:t>19-Mar-26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4676377-28CE-6442-86C0-8F2A4E8D355A}" type="slidenum">
              <a:rPr lang="en-US" smtClean="0"/>
              <a:t>‹#›</a:t>
            </a:fld>
            <a:endParaRPr lang="en-US"/>
          </a:p>
        </p:txBody>
      </p:sp>
    </p:spTree>
    <p:extLst>
      <p:ext uri="{BB962C8B-B14F-4D97-AF65-F5344CB8AC3E}">
        <p14:creationId xmlns:p14="http://schemas.microsoft.com/office/powerpoint/2010/main" val="146348057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FB2F1E2F-45D7-DA47-B6B1-406DA867E6D0}" type="datetimeFigureOut">
              <a:rPr lang="en-US" smtClean="0"/>
              <a:t>19-Mar-26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4676377-28CE-6442-86C0-8F2A4E8D355A}" type="slidenum">
              <a:rPr lang="en-US" smtClean="0"/>
              <a:t>‹#›</a:t>
            </a:fld>
            <a:endParaRPr lang="en-US"/>
          </a:p>
        </p:txBody>
      </p:sp>
    </p:spTree>
    <p:extLst>
      <p:ext uri="{BB962C8B-B14F-4D97-AF65-F5344CB8AC3E}">
        <p14:creationId xmlns:p14="http://schemas.microsoft.com/office/powerpoint/2010/main" val="292852501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FB2F1E2F-45D7-DA47-B6B1-406DA867E6D0}" type="datetimeFigureOut">
              <a:rPr lang="en-US" smtClean="0"/>
              <a:t>19-Mar-26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4676377-28CE-6442-86C0-8F2A4E8D355A}" type="slidenum">
              <a:rPr lang="en-US" smtClean="0"/>
              <a:t>‹#›</a:t>
            </a:fld>
            <a:endParaRPr lang="en-US"/>
          </a:p>
        </p:txBody>
      </p:sp>
    </p:spTree>
    <p:extLst>
      <p:ext uri="{BB962C8B-B14F-4D97-AF65-F5344CB8AC3E}">
        <p14:creationId xmlns:p14="http://schemas.microsoft.com/office/powerpoint/2010/main" val="334639256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FB2F1E2F-45D7-DA47-B6B1-406DA867E6D0}" type="datetimeFigureOut">
              <a:rPr lang="en-US" smtClean="0"/>
              <a:t>19-Mar-26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4676377-28CE-6442-86C0-8F2A4E8D355A}" type="slidenum">
              <a:rPr lang="en-US" smtClean="0"/>
              <a:t>‹#›</a:t>
            </a:fld>
            <a:endParaRPr lang="en-US"/>
          </a:p>
        </p:txBody>
      </p:sp>
    </p:spTree>
    <p:extLst>
      <p:ext uri="{BB962C8B-B14F-4D97-AF65-F5344CB8AC3E}">
        <p14:creationId xmlns:p14="http://schemas.microsoft.com/office/powerpoint/2010/main" val="224551769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FB2F1E2F-45D7-DA47-B6B1-406DA867E6D0}" type="datetimeFigureOut">
              <a:rPr lang="en-US" smtClean="0"/>
              <a:t>19-Mar-26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4676377-28CE-6442-86C0-8F2A4E8D355A}" type="slidenum">
              <a:rPr lang="en-US" smtClean="0"/>
              <a:t>‹#›</a:t>
            </a:fld>
            <a:endParaRPr lang="en-US"/>
          </a:p>
        </p:txBody>
      </p:sp>
    </p:spTree>
    <p:extLst>
      <p:ext uri="{BB962C8B-B14F-4D97-AF65-F5344CB8AC3E}">
        <p14:creationId xmlns:p14="http://schemas.microsoft.com/office/powerpoint/2010/main" val="280163781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B2F1E2F-45D7-DA47-B6B1-406DA867E6D0}" type="datetimeFigureOut">
              <a:rPr lang="en-US" smtClean="0"/>
              <a:t>19-Mar-26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4676377-28CE-6442-86C0-8F2A4E8D355A}" type="slidenum">
              <a:rPr lang="en-US" smtClean="0"/>
              <a:t>‹#›</a:t>
            </a:fld>
            <a:endParaRPr lang="en-US"/>
          </a:p>
        </p:txBody>
      </p:sp>
    </p:spTree>
    <p:extLst>
      <p:ext uri="{BB962C8B-B14F-4D97-AF65-F5344CB8AC3E}">
        <p14:creationId xmlns:p14="http://schemas.microsoft.com/office/powerpoint/2010/main" val="193642049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FB2F1E2F-45D7-DA47-B6B1-406DA867E6D0}" type="datetimeFigureOut">
              <a:rPr lang="en-US" smtClean="0"/>
              <a:t>19-Mar-26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4676377-28CE-6442-86C0-8F2A4E8D355A}" type="slidenum">
              <a:rPr lang="en-US" smtClean="0"/>
              <a:t>‹#›</a:t>
            </a:fld>
            <a:endParaRPr lang="en-US"/>
          </a:p>
        </p:txBody>
      </p:sp>
    </p:spTree>
    <p:extLst>
      <p:ext uri="{BB962C8B-B14F-4D97-AF65-F5344CB8AC3E}">
        <p14:creationId xmlns:p14="http://schemas.microsoft.com/office/powerpoint/2010/main" val="380409552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FB2F1E2F-45D7-DA47-B6B1-406DA867E6D0}" type="datetimeFigureOut">
              <a:rPr lang="en-US" smtClean="0"/>
              <a:t>19-Mar-26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4676377-28CE-6442-86C0-8F2A4E8D355A}" type="slidenum">
              <a:rPr lang="en-US" smtClean="0"/>
              <a:t>‹#›</a:t>
            </a:fld>
            <a:endParaRPr lang="en-US"/>
          </a:p>
        </p:txBody>
      </p:sp>
    </p:spTree>
    <p:extLst>
      <p:ext uri="{BB962C8B-B14F-4D97-AF65-F5344CB8AC3E}">
        <p14:creationId xmlns:p14="http://schemas.microsoft.com/office/powerpoint/2010/main" val="381212626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FB2F1E2F-45D7-DA47-B6B1-406DA867E6D0}" type="datetimeFigureOut">
              <a:rPr lang="en-US" smtClean="0"/>
              <a:t>19-Mar-26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4676377-28CE-6442-86C0-8F2A4E8D355A}" type="slidenum">
              <a:rPr lang="en-US" smtClean="0"/>
              <a:t>‹#›</a:t>
            </a:fld>
            <a:endParaRPr lang="en-US"/>
          </a:p>
        </p:txBody>
      </p:sp>
    </p:spTree>
    <p:extLst>
      <p:ext uri="{BB962C8B-B14F-4D97-AF65-F5344CB8AC3E}">
        <p14:creationId xmlns:p14="http://schemas.microsoft.com/office/powerpoint/2010/main" val="302808582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FB2F1E2F-45D7-DA47-B6B1-406DA867E6D0}" type="datetimeFigureOut">
              <a:rPr lang="en-US" smtClean="0"/>
              <a:t>19-Mar-26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4676377-28CE-6442-86C0-8F2A4E8D355A}" type="slidenum">
              <a:rPr lang="en-US" smtClean="0"/>
              <a:t>‹#›</a:t>
            </a:fld>
            <a:endParaRPr lang="en-US"/>
          </a:p>
        </p:txBody>
      </p:sp>
    </p:spTree>
    <p:extLst>
      <p:ext uri="{BB962C8B-B14F-4D97-AF65-F5344CB8AC3E}">
        <p14:creationId xmlns:p14="http://schemas.microsoft.com/office/powerpoint/2010/main" val="410023075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FB2F1E2F-45D7-DA47-B6B1-406DA867E6D0}" type="datetimeFigureOut">
              <a:rPr lang="en-US" smtClean="0">
                <a:solidFill>
                  <a:prstClr val="black">
                    <a:tint val="75000"/>
                  </a:prstClr>
                </a:solidFill>
              </a:rPr>
              <a:pPr/>
              <a:t>19-Mar-26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94676377-28CE-6442-86C0-8F2A4E8D355A}"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42550070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FB2F1E2F-45D7-DA47-B6B1-406DA867E6D0}" type="datetimeFigureOut">
              <a:rPr lang="en-US" smtClean="0">
                <a:solidFill>
                  <a:prstClr val="black">
                    <a:tint val="75000"/>
                  </a:prstClr>
                </a:solidFill>
              </a:rPr>
              <a:pPr/>
              <a:t>19-Mar-26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94676377-28CE-6442-86C0-8F2A4E8D355A}"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74099580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dirty="0"/>
              <a:t>Click to edit Master title style</a:t>
            </a:r>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FB2F1E2F-45D7-DA47-B6B1-406DA867E6D0}" type="datetimeFigureOut">
              <a:rPr lang="en-US" smtClean="0">
                <a:solidFill>
                  <a:prstClr val="black">
                    <a:tint val="75000"/>
                  </a:prstClr>
                </a:solidFill>
              </a:rPr>
              <a:pPr/>
              <a:t>19-Mar-26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94676377-28CE-6442-86C0-8F2A4E8D355A}"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31640346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FB2F1E2F-45D7-DA47-B6B1-406DA867E6D0}" type="datetimeFigureOut">
              <a:rPr lang="en-US" smtClean="0">
                <a:solidFill>
                  <a:prstClr val="black">
                    <a:tint val="75000"/>
                  </a:prstClr>
                </a:solidFill>
              </a:rPr>
              <a:pPr/>
              <a:t>19-Mar-26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94676377-28CE-6442-86C0-8F2A4E8D355A}"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92327513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FB2F1E2F-45D7-DA47-B6B1-406DA867E6D0}" type="datetimeFigureOut">
              <a:rPr lang="en-US" smtClean="0">
                <a:solidFill>
                  <a:prstClr val="black">
                    <a:tint val="75000"/>
                  </a:prstClr>
                </a:solidFill>
              </a:rPr>
              <a:pPr/>
              <a:t>19-Mar-26</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94676377-28CE-6442-86C0-8F2A4E8D355A}"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56215954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FB2F1E2F-45D7-DA47-B6B1-406DA867E6D0}" type="datetimeFigureOut">
              <a:rPr lang="en-US" smtClean="0">
                <a:solidFill>
                  <a:prstClr val="black">
                    <a:tint val="75000"/>
                  </a:prstClr>
                </a:solidFill>
              </a:rPr>
              <a:pPr/>
              <a:t>19-Mar-26</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94676377-28CE-6442-86C0-8F2A4E8D355A}"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22506762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B2F1E2F-45D7-DA47-B6B1-406DA867E6D0}" type="datetimeFigureOut">
              <a:rPr lang="en-US" smtClean="0">
                <a:solidFill>
                  <a:prstClr val="black">
                    <a:tint val="75000"/>
                  </a:prstClr>
                </a:solidFill>
              </a:rPr>
              <a:pPr/>
              <a:t>19-Mar-26</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94676377-28CE-6442-86C0-8F2A4E8D355A}"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58810093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FB2F1E2F-45D7-DA47-B6B1-406DA867E6D0}" type="datetimeFigureOut">
              <a:rPr lang="en-US" smtClean="0">
                <a:solidFill>
                  <a:prstClr val="black">
                    <a:tint val="75000"/>
                  </a:prstClr>
                </a:solidFill>
              </a:rPr>
              <a:pPr/>
              <a:t>19-Mar-26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94676377-28CE-6442-86C0-8F2A4E8D355A}"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59756576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FB2F1E2F-45D7-DA47-B6B1-406DA867E6D0}" type="datetimeFigureOut">
              <a:rPr lang="en-US" smtClean="0">
                <a:solidFill>
                  <a:prstClr val="black">
                    <a:tint val="75000"/>
                  </a:prstClr>
                </a:solidFill>
              </a:rPr>
              <a:pPr/>
              <a:t>19-Mar-26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94676377-28CE-6442-86C0-8F2A4E8D355A}"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89673276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FB2F1E2F-45D7-DA47-B6B1-406DA867E6D0}" type="datetimeFigureOut">
              <a:rPr lang="en-US" smtClean="0">
                <a:solidFill>
                  <a:prstClr val="black">
                    <a:tint val="75000"/>
                  </a:prstClr>
                </a:solidFill>
              </a:rPr>
              <a:pPr/>
              <a:t>19-Mar-26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94676377-28CE-6442-86C0-8F2A4E8D355A}"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32960337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FB2F1E2F-45D7-DA47-B6B1-406DA867E6D0}" type="datetimeFigureOut">
              <a:rPr lang="en-US" smtClean="0">
                <a:solidFill>
                  <a:prstClr val="black">
                    <a:tint val="75000"/>
                  </a:prstClr>
                </a:solidFill>
              </a:rPr>
              <a:pPr/>
              <a:t>19-Mar-26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94676377-28CE-6442-86C0-8F2A4E8D355A}"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57189642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pn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B2F1E2F-45D7-DA47-B6B1-406DA867E6D0}" type="datetimeFigureOut">
              <a:rPr lang="en-US" smtClean="0"/>
              <a:t>19-Mar-26</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4676377-28CE-6442-86C0-8F2A4E8D355A}" type="slidenum">
              <a:rPr lang="en-US" smtClean="0"/>
              <a:t>‹#›</a:t>
            </a:fld>
            <a:endParaRPr lang="en-US"/>
          </a:p>
        </p:txBody>
      </p:sp>
    </p:spTree>
    <p:extLst>
      <p:ext uri="{BB962C8B-B14F-4D97-AF65-F5344CB8AC3E}">
        <p14:creationId xmlns:p14="http://schemas.microsoft.com/office/powerpoint/2010/main" val="41204482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938F80DB-F033-F140-9940-E1D218FC8F25}"/>
              </a:ext>
            </a:extLst>
          </p:cNvPr>
          <p:cNvPicPr>
            <a:picLocks noChangeAspect="1"/>
          </p:cNvPicPr>
          <p:nvPr userDrawn="1"/>
        </p:nvPicPr>
        <p:blipFill>
          <a:blip r:embed="rId13"/>
          <a:stretch>
            <a:fillRect/>
          </a:stretch>
        </p:blipFill>
        <p:spPr>
          <a:xfrm>
            <a:off x="-3" y="0"/>
            <a:ext cx="9144000" cy="6858000"/>
          </a:xfrm>
          <a:prstGeom prst="rect">
            <a:avLst/>
          </a:prstGeom>
        </p:spPr>
      </p:pic>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B2F1E2F-45D7-DA47-B6B1-406DA867E6D0}" type="datetimeFigureOut">
              <a:rPr lang="en-US" smtClean="0">
                <a:solidFill>
                  <a:prstClr val="black">
                    <a:tint val="75000"/>
                  </a:prstClr>
                </a:solidFill>
              </a:rPr>
              <a:pPr/>
              <a:t>19-Mar-26</a:t>
            </a:fld>
            <a:endParaRPr lang="en-US">
              <a:solidFill>
                <a:prstClr val="black">
                  <a:tint val="75000"/>
                </a:prstClr>
              </a:solidFill>
            </a:endParaRPr>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4676377-28CE-6442-86C0-8F2A4E8D355A}"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859750141"/>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4.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4.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5.jpeg"/><Relationship Id="rId1" Type="http://schemas.openxmlformats.org/officeDocument/2006/relationships/slideLayout" Target="../slideLayouts/slideLayout14.xml"/></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6.jpeg"/><Relationship Id="rId1" Type="http://schemas.openxmlformats.org/officeDocument/2006/relationships/slideLayout" Target="../slideLayouts/slideLayout18.xml"/></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7.jpeg"/><Relationship Id="rId1" Type="http://schemas.openxmlformats.org/officeDocument/2006/relationships/slideLayout" Target="../slideLayouts/slideLayout18.xml"/></Relationships>
</file>

<file path=ppt/slides/_rels/slide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4.xml"/></Relationships>
</file>

<file path=ppt/slides/_rels/slide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4.xml"/></Relationships>
</file>

<file path=ppt/slides/_rels/slide1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8.png"/><Relationship Id="rId1" Type="http://schemas.openxmlformats.org/officeDocument/2006/relationships/slideLayout" Target="../slideLayouts/slideLayout14.xml"/></Relationships>
</file>

<file path=ppt/slides/_rels/slide1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9.png"/><Relationship Id="rId1" Type="http://schemas.openxmlformats.org/officeDocument/2006/relationships/slideLayout" Target="../slideLayouts/slideLayout14.xml"/></Relationships>
</file>

<file path=ppt/slides/_rels/slide1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0.png"/><Relationship Id="rId1" Type="http://schemas.openxmlformats.org/officeDocument/2006/relationships/slideLayout" Target="../slideLayouts/slideLayout14.xml"/></Relationships>
</file>

<file path=ppt/slides/_rels/slide1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1.jpeg"/><Relationship Id="rId1" Type="http://schemas.openxmlformats.org/officeDocument/2006/relationships/slideLayout" Target="../slideLayouts/slideLayout14.xml"/></Relationships>
</file>

<file path=ppt/slides/_rels/slide16.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image" Target="../media/image4.png"/><Relationship Id="rId1" Type="http://schemas.openxmlformats.org/officeDocument/2006/relationships/slideLayout" Target="../slideLayouts/slideLayout18.xml"/></Relationships>
</file>

<file path=ppt/slides/_rels/slide1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4.xml"/></Relationships>
</file>

<file path=ppt/slides/_rels/slide1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4.xml"/></Relationships>
</file>

<file path=ppt/slides/_rels/slide19.xml.rels><?xml version="1.0" encoding="UTF-8" standalone="yes"?>
<Relationships xmlns="http://schemas.openxmlformats.org/package/2006/relationships"><Relationship Id="rId8" Type="http://schemas.openxmlformats.org/officeDocument/2006/relationships/image" Target="../media/image19.jpeg"/><Relationship Id="rId13" Type="http://schemas.openxmlformats.org/officeDocument/2006/relationships/image" Target="../media/image24.jpeg"/><Relationship Id="rId3" Type="http://schemas.openxmlformats.org/officeDocument/2006/relationships/image" Target="../media/image14.jpeg"/><Relationship Id="rId7" Type="http://schemas.openxmlformats.org/officeDocument/2006/relationships/image" Target="../media/image18.jpeg"/><Relationship Id="rId12" Type="http://schemas.openxmlformats.org/officeDocument/2006/relationships/image" Target="../media/image23.jpeg"/><Relationship Id="rId2" Type="http://schemas.openxmlformats.org/officeDocument/2006/relationships/image" Target="../media/image13.png"/><Relationship Id="rId1" Type="http://schemas.openxmlformats.org/officeDocument/2006/relationships/slideLayout" Target="../slideLayouts/slideLayout14.xml"/><Relationship Id="rId6" Type="http://schemas.openxmlformats.org/officeDocument/2006/relationships/image" Target="../media/image17.jpeg"/><Relationship Id="rId11" Type="http://schemas.openxmlformats.org/officeDocument/2006/relationships/image" Target="../media/image22.png"/><Relationship Id="rId5" Type="http://schemas.openxmlformats.org/officeDocument/2006/relationships/image" Target="../media/image16.jpeg"/><Relationship Id="rId10" Type="http://schemas.openxmlformats.org/officeDocument/2006/relationships/image" Target="../media/image21.jpeg"/><Relationship Id="rId4" Type="http://schemas.openxmlformats.org/officeDocument/2006/relationships/image" Target="../media/image15.jpeg"/><Relationship Id="rId9" Type="http://schemas.openxmlformats.org/officeDocument/2006/relationships/image" Target="../media/image20.jpeg"/><Relationship Id="rId14" Type="http://schemas.openxmlformats.org/officeDocument/2006/relationships/image" Target="../media/image25.jpeg"/></Relationships>
</file>

<file path=ppt/slides/_rels/slide20.xml.rels><?xml version="1.0" encoding="UTF-8" standalone="yes"?>
<Relationships xmlns="http://schemas.openxmlformats.org/package/2006/relationships"><Relationship Id="rId8" Type="http://schemas.openxmlformats.org/officeDocument/2006/relationships/image" Target="../media/image32.png"/><Relationship Id="rId13" Type="http://schemas.openxmlformats.org/officeDocument/2006/relationships/image" Target="../media/image37.png"/><Relationship Id="rId3" Type="http://schemas.openxmlformats.org/officeDocument/2006/relationships/image" Target="../media/image27.png"/><Relationship Id="rId7" Type="http://schemas.openxmlformats.org/officeDocument/2006/relationships/image" Target="../media/image31.png"/><Relationship Id="rId12" Type="http://schemas.openxmlformats.org/officeDocument/2006/relationships/image" Target="../media/image36.png"/><Relationship Id="rId2" Type="http://schemas.openxmlformats.org/officeDocument/2006/relationships/image" Target="../media/image26.png"/><Relationship Id="rId1" Type="http://schemas.openxmlformats.org/officeDocument/2006/relationships/slideLayout" Target="../slideLayouts/slideLayout14.xml"/><Relationship Id="rId6" Type="http://schemas.openxmlformats.org/officeDocument/2006/relationships/image" Target="../media/image30.png"/><Relationship Id="rId11" Type="http://schemas.openxmlformats.org/officeDocument/2006/relationships/image" Target="../media/image35.png"/><Relationship Id="rId5" Type="http://schemas.openxmlformats.org/officeDocument/2006/relationships/image" Target="../media/image29.png"/><Relationship Id="rId15" Type="http://schemas.openxmlformats.org/officeDocument/2006/relationships/image" Target="../media/image4.png"/><Relationship Id="rId10" Type="http://schemas.openxmlformats.org/officeDocument/2006/relationships/image" Target="../media/image34.png"/><Relationship Id="rId4" Type="http://schemas.openxmlformats.org/officeDocument/2006/relationships/image" Target="../media/image28.png"/><Relationship Id="rId9" Type="http://schemas.openxmlformats.org/officeDocument/2006/relationships/image" Target="../media/image33.png"/><Relationship Id="rId14" Type="http://schemas.openxmlformats.org/officeDocument/2006/relationships/image" Target="../media/image38.png"/></Relationships>
</file>

<file path=ppt/slides/_rels/slide21.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9.jpeg"/><Relationship Id="rId1" Type="http://schemas.openxmlformats.org/officeDocument/2006/relationships/slideLayout" Target="../slideLayouts/slideLayout14.xml"/><Relationship Id="rId4" Type="http://schemas.openxmlformats.org/officeDocument/2006/relationships/image" Target="../media/image4.png"/></Relationships>
</file>

<file path=ppt/slides/_rels/slide22.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40.jpeg"/><Relationship Id="rId1" Type="http://schemas.openxmlformats.org/officeDocument/2006/relationships/slideLayout" Target="../slideLayouts/slideLayout14.xml"/><Relationship Id="rId4" Type="http://schemas.openxmlformats.org/officeDocument/2006/relationships/image" Target="../media/image4.png"/></Relationships>
</file>

<file path=ppt/slides/_rels/slide23.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41.jpeg"/><Relationship Id="rId1" Type="http://schemas.openxmlformats.org/officeDocument/2006/relationships/slideLayout" Target="../slideLayouts/slideLayout14.xml"/><Relationship Id="rId4" Type="http://schemas.openxmlformats.org/officeDocument/2006/relationships/image" Target="../media/image4.png"/></Relationships>
</file>

<file path=ppt/slides/_rels/slide24.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42.jpeg"/><Relationship Id="rId1" Type="http://schemas.openxmlformats.org/officeDocument/2006/relationships/slideLayout" Target="../slideLayouts/slideLayout14.xml"/><Relationship Id="rId4" Type="http://schemas.openxmlformats.org/officeDocument/2006/relationships/image" Target="../media/image4.png"/></Relationships>
</file>

<file path=ppt/slides/_rels/slide25.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43.jpeg"/><Relationship Id="rId1" Type="http://schemas.openxmlformats.org/officeDocument/2006/relationships/slideLayout" Target="../slideLayouts/slideLayout14.xml"/><Relationship Id="rId4" Type="http://schemas.openxmlformats.org/officeDocument/2006/relationships/image" Target="../media/image4.png"/></Relationships>
</file>

<file path=ppt/slides/_rels/slide26.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44.jpeg"/><Relationship Id="rId1" Type="http://schemas.openxmlformats.org/officeDocument/2006/relationships/slideLayout" Target="../slideLayouts/slideLayout14.xml"/><Relationship Id="rId4" Type="http://schemas.openxmlformats.org/officeDocument/2006/relationships/image" Target="../media/image4.png"/></Relationships>
</file>

<file path=ppt/slides/_rels/slide2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45.png"/><Relationship Id="rId1" Type="http://schemas.openxmlformats.org/officeDocument/2006/relationships/slideLayout" Target="../slideLayouts/slideLayout14.xml"/></Relationships>
</file>

<file path=ppt/slides/_rels/slide28.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46.jpeg"/><Relationship Id="rId1" Type="http://schemas.openxmlformats.org/officeDocument/2006/relationships/slideLayout" Target="../slideLayouts/slideLayout14.xml"/><Relationship Id="rId4" Type="http://schemas.openxmlformats.org/officeDocument/2006/relationships/image" Target="../media/image4.png"/></Relationships>
</file>

<file path=ppt/slides/_rels/slide29.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image" Target="../media/image31.png"/><Relationship Id="rId1" Type="http://schemas.openxmlformats.org/officeDocument/2006/relationships/slideLayout" Target="../slideLayouts/slideLayout14.xml"/><Relationship Id="rId4" Type="http://schemas.openxmlformats.org/officeDocument/2006/relationships/image" Target="../media/image4.png"/></Relationships>
</file>

<file path=ppt/slides/_rels/slide3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48.png"/><Relationship Id="rId1" Type="http://schemas.openxmlformats.org/officeDocument/2006/relationships/slideLayout" Target="../slideLayouts/slideLayout14.xml"/></Relationships>
</file>

<file path=ppt/slides/_rels/slide31.xml.rels><?xml version="1.0" encoding="UTF-8" standalone="yes"?>
<Relationships xmlns="http://schemas.openxmlformats.org/package/2006/relationships"><Relationship Id="rId8" Type="http://schemas.openxmlformats.org/officeDocument/2006/relationships/image" Target="../media/image54.jpeg"/><Relationship Id="rId13" Type="http://schemas.openxmlformats.org/officeDocument/2006/relationships/image" Target="../media/image59.jpeg"/><Relationship Id="rId3" Type="http://schemas.openxmlformats.org/officeDocument/2006/relationships/image" Target="../media/image49.jpeg"/><Relationship Id="rId7" Type="http://schemas.openxmlformats.org/officeDocument/2006/relationships/image" Target="../media/image53.jpeg"/><Relationship Id="rId12" Type="http://schemas.openxmlformats.org/officeDocument/2006/relationships/image" Target="../media/image58.jpeg"/><Relationship Id="rId2" Type="http://schemas.openxmlformats.org/officeDocument/2006/relationships/image" Target="../media/image13.png"/><Relationship Id="rId1" Type="http://schemas.openxmlformats.org/officeDocument/2006/relationships/slideLayout" Target="../slideLayouts/slideLayout18.xml"/><Relationship Id="rId6" Type="http://schemas.openxmlformats.org/officeDocument/2006/relationships/image" Target="../media/image52.jpeg"/><Relationship Id="rId11" Type="http://schemas.openxmlformats.org/officeDocument/2006/relationships/image" Target="../media/image57.jpeg"/><Relationship Id="rId5" Type="http://schemas.openxmlformats.org/officeDocument/2006/relationships/image" Target="../media/image51.png"/><Relationship Id="rId15" Type="http://schemas.openxmlformats.org/officeDocument/2006/relationships/image" Target="../media/image4.png"/><Relationship Id="rId10" Type="http://schemas.openxmlformats.org/officeDocument/2006/relationships/image" Target="../media/image56.jpeg"/><Relationship Id="rId4" Type="http://schemas.openxmlformats.org/officeDocument/2006/relationships/image" Target="../media/image50.jpeg"/><Relationship Id="rId9" Type="http://schemas.openxmlformats.org/officeDocument/2006/relationships/image" Target="../media/image55.jpeg"/><Relationship Id="rId14" Type="http://schemas.openxmlformats.org/officeDocument/2006/relationships/image" Target="../media/image60.jpeg"/></Relationships>
</file>

<file path=ppt/slides/_rels/slide32.xml.rels><?xml version="1.0" encoding="UTF-8" standalone="yes"?>
<Relationships xmlns="http://schemas.openxmlformats.org/package/2006/relationships"><Relationship Id="rId3" Type="http://schemas.openxmlformats.org/officeDocument/2006/relationships/slideLayout" Target="../slideLayouts/slideLayout12.xml"/><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4.png"/><Relationship Id="rId5" Type="http://schemas.openxmlformats.org/officeDocument/2006/relationships/image" Target="../media/image61.png"/><Relationship Id="rId4" Type="http://schemas.openxmlformats.org/officeDocument/2006/relationships/notesSlide" Target="../notesSlides/notesSlide1.xml"/></Relationships>
</file>

<file path=ppt/slides/_rels/slide3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62.png"/><Relationship Id="rId1" Type="http://schemas.openxmlformats.org/officeDocument/2006/relationships/slideLayout" Target="../slideLayouts/slideLayout18.xml"/></Relationships>
</file>

<file path=ppt/slides/_rels/slide34.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image" Target="../media/image4.png"/><Relationship Id="rId1" Type="http://schemas.openxmlformats.org/officeDocument/2006/relationships/slideLayout" Target="../slideLayouts/slideLayout18.xml"/></Relationships>
</file>

<file path=ppt/slides/_rels/slide3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4.xml"/></Relationships>
</file>

<file path=ppt/slides/_rels/slide36.xml.rels><?xml version="1.0" encoding="UTF-8" standalone="yes"?>
<Relationships xmlns="http://schemas.openxmlformats.org/package/2006/relationships"><Relationship Id="rId3" Type="http://schemas.openxmlformats.org/officeDocument/2006/relationships/image" Target="../media/image64.jpeg"/><Relationship Id="rId2" Type="http://schemas.openxmlformats.org/officeDocument/2006/relationships/image" Target="../media/image63.jpeg"/><Relationship Id="rId1" Type="http://schemas.openxmlformats.org/officeDocument/2006/relationships/slideLayout" Target="../slideLayouts/slideLayout14.xml"/><Relationship Id="rId5" Type="http://schemas.openxmlformats.org/officeDocument/2006/relationships/image" Target="../media/image10.png"/><Relationship Id="rId4" Type="http://schemas.openxmlformats.org/officeDocument/2006/relationships/image" Target="../media/image4.png"/></Relationships>
</file>

<file path=ppt/slides/_rels/slide3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4.xml"/></Relationships>
</file>

<file path=ppt/slides/_rels/slide38.xml.rels><?xml version="1.0" encoding="UTF-8" standalone="yes"?>
<Relationships xmlns="http://schemas.openxmlformats.org/package/2006/relationships"><Relationship Id="rId8" Type="http://schemas.openxmlformats.org/officeDocument/2006/relationships/image" Target="../media/image70.png"/><Relationship Id="rId13" Type="http://schemas.openxmlformats.org/officeDocument/2006/relationships/image" Target="../media/image75.png"/><Relationship Id="rId3" Type="http://schemas.openxmlformats.org/officeDocument/2006/relationships/image" Target="../media/image65.png"/><Relationship Id="rId7" Type="http://schemas.openxmlformats.org/officeDocument/2006/relationships/image" Target="../media/image69.png"/><Relationship Id="rId12" Type="http://schemas.openxmlformats.org/officeDocument/2006/relationships/image" Target="../media/image74.png"/><Relationship Id="rId2" Type="http://schemas.openxmlformats.org/officeDocument/2006/relationships/image" Target="../media/image26.png"/><Relationship Id="rId1" Type="http://schemas.openxmlformats.org/officeDocument/2006/relationships/slideLayout" Target="../slideLayouts/slideLayout14.xml"/><Relationship Id="rId6" Type="http://schemas.openxmlformats.org/officeDocument/2006/relationships/image" Target="../media/image68.png"/><Relationship Id="rId11" Type="http://schemas.openxmlformats.org/officeDocument/2006/relationships/image" Target="../media/image73.png"/><Relationship Id="rId5" Type="http://schemas.openxmlformats.org/officeDocument/2006/relationships/image" Target="../media/image67.png"/><Relationship Id="rId10" Type="http://schemas.openxmlformats.org/officeDocument/2006/relationships/image" Target="../media/image72.png"/><Relationship Id="rId4" Type="http://schemas.openxmlformats.org/officeDocument/2006/relationships/image" Target="../media/image66.png"/><Relationship Id="rId9" Type="http://schemas.openxmlformats.org/officeDocument/2006/relationships/image" Target="../media/image71.png"/><Relationship Id="rId14" Type="http://schemas.openxmlformats.org/officeDocument/2006/relationships/image" Target="../media/image76.png"/></Relationships>
</file>

<file path=ppt/slides/_rels/slide3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4.xml"/></Relationships>
</file>

<file path=ppt/slides/_rels/slide40.xml.rels><?xml version="1.0" encoding="UTF-8" standalone="yes"?>
<Relationships xmlns="http://schemas.openxmlformats.org/package/2006/relationships"><Relationship Id="rId2" Type="http://schemas.openxmlformats.org/officeDocument/2006/relationships/image" Target="../media/image77.png"/><Relationship Id="rId1" Type="http://schemas.openxmlformats.org/officeDocument/2006/relationships/slideLayout" Target="../slideLayouts/slideLayout14.xml"/></Relationships>
</file>

<file path=ppt/slides/_rels/slide41.xml.rels><?xml version="1.0" encoding="UTF-8" standalone="yes"?>
<Relationships xmlns="http://schemas.openxmlformats.org/package/2006/relationships"><Relationship Id="rId2" Type="http://schemas.openxmlformats.org/officeDocument/2006/relationships/image" Target="../media/image78.png"/><Relationship Id="rId1" Type="http://schemas.openxmlformats.org/officeDocument/2006/relationships/slideLayout" Target="../slideLayouts/slideLayout14.xml"/></Relationships>
</file>

<file path=ppt/slides/_rels/slide42.xml.rels><?xml version="1.0" encoding="UTF-8" standalone="yes"?>
<Relationships xmlns="http://schemas.openxmlformats.org/package/2006/relationships"><Relationship Id="rId2" Type="http://schemas.openxmlformats.org/officeDocument/2006/relationships/image" Target="../media/image79.png"/><Relationship Id="rId1" Type="http://schemas.openxmlformats.org/officeDocument/2006/relationships/slideLayout" Target="../slideLayouts/slideLayout14.xml"/></Relationships>
</file>

<file path=ppt/slides/_rels/slide43.xml.rels><?xml version="1.0" encoding="UTF-8" standalone="yes"?>
<Relationships xmlns="http://schemas.openxmlformats.org/package/2006/relationships"><Relationship Id="rId8" Type="http://schemas.openxmlformats.org/officeDocument/2006/relationships/image" Target="../media/image85.png"/><Relationship Id="rId13" Type="http://schemas.openxmlformats.org/officeDocument/2006/relationships/image" Target="../media/image90.png"/><Relationship Id="rId3" Type="http://schemas.openxmlformats.org/officeDocument/2006/relationships/image" Target="../media/image79.png"/><Relationship Id="rId7" Type="http://schemas.openxmlformats.org/officeDocument/2006/relationships/image" Target="../media/image84.png"/><Relationship Id="rId12" Type="http://schemas.openxmlformats.org/officeDocument/2006/relationships/image" Target="../media/image89.png"/><Relationship Id="rId2" Type="http://schemas.openxmlformats.org/officeDocument/2006/relationships/image" Target="../media/image80.png"/><Relationship Id="rId1" Type="http://schemas.openxmlformats.org/officeDocument/2006/relationships/slideLayout" Target="../slideLayouts/slideLayout14.xml"/><Relationship Id="rId6" Type="http://schemas.openxmlformats.org/officeDocument/2006/relationships/image" Target="../media/image83.png"/><Relationship Id="rId11" Type="http://schemas.openxmlformats.org/officeDocument/2006/relationships/image" Target="../media/image88.jpeg"/><Relationship Id="rId5" Type="http://schemas.openxmlformats.org/officeDocument/2006/relationships/image" Target="../media/image82.png"/><Relationship Id="rId10" Type="http://schemas.openxmlformats.org/officeDocument/2006/relationships/image" Target="../media/image87.png"/><Relationship Id="rId4" Type="http://schemas.openxmlformats.org/officeDocument/2006/relationships/image" Target="../media/image81.png"/><Relationship Id="rId9" Type="http://schemas.openxmlformats.org/officeDocument/2006/relationships/image" Target="../media/image86.jpeg"/></Relationships>
</file>

<file path=ppt/slides/_rels/slide4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4.xml"/></Relationships>
</file>

<file path=ppt/slides/_rels/slide45.xml.rels><?xml version="1.0" encoding="UTF-8" standalone="yes"?>
<Relationships xmlns="http://schemas.openxmlformats.org/package/2006/relationships"><Relationship Id="rId2" Type="http://schemas.openxmlformats.org/officeDocument/2006/relationships/image" Target="../media/image91.png"/><Relationship Id="rId1" Type="http://schemas.openxmlformats.org/officeDocument/2006/relationships/slideLayout" Target="../slideLayouts/slideLayout14.xml"/></Relationships>
</file>

<file path=ppt/slides/_rels/slide4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4.xml"/></Relationships>
</file>

<file path=ppt/slides/_rels/slide4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4.xml"/></Relationships>
</file>

<file path=ppt/slides/_rels/slide4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4.xml"/></Relationships>
</file>

<file path=ppt/slides/_rels/slide4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92.png"/><Relationship Id="rId1" Type="http://schemas.openxmlformats.org/officeDocument/2006/relationships/slideLayout" Target="../slideLayouts/slideLayout14.xml"/></Relationships>
</file>

<file path=ppt/slides/_rels/slide50.xml.rels><?xml version="1.0" encoding="UTF-8" standalone="yes"?>
<Relationships xmlns="http://schemas.openxmlformats.org/package/2006/relationships"><Relationship Id="rId3" Type="http://schemas.openxmlformats.org/officeDocument/2006/relationships/image" Target="../media/image93.png"/><Relationship Id="rId2" Type="http://schemas.openxmlformats.org/officeDocument/2006/relationships/image" Target="../media/image1.png"/><Relationship Id="rId1" Type="http://schemas.openxmlformats.org/officeDocument/2006/relationships/slideLayout" Target="../slideLayouts/slideLayout14.xml"/><Relationship Id="rId4" Type="http://schemas.openxmlformats.org/officeDocument/2006/relationships/image" Target="../media/image4.png"/></Relationships>
</file>

<file path=ppt/slides/_rels/slide51.xml.rels><?xml version="1.0" encoding="UTF-8" standalone="yes"?>
<Relationships xmlns="http://schemas.openxmlformats.org/package/2006/relationships"><Relationship Id="rId3" Type="http://schemas.openxmlformats.org/officeDocument/2006/relationships/image" Target="../media/image94.png"/><Relationship Id="rId2" Type="http://schemas.openxmlformats.org/officeDocument/2006/relationships/image" Target="../media/image1.png"/><Relationship Id="rId1" Type="http://schemas.openxmlformats.org/officeDocument/2006/relationships/slideLayout" Target="../slideLayouts/slideLayout14.xml"/><Relationship Id="rId4" Type="http://schemas.openxmlformats.org/officeDocument/2006/relationships/image" Target="../media/image4.png"/></Relationships>
</file>

<file path=ppt/slides/_rels/slide5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95.png"/><Relationship Id="rId1" Type="http://schemas.openxmlformats.org/officeDocument/2006/relationships/slideLayout" Target="../slideLayouts/slideLayout14.xml"/></Relationships>
</file>

<file path=ppt/slides/_rels/slide5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4.xml"/></Relationships>
</file>

<file path=ppt/slides/_rels/slide5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4.xml"/></Relationships>
</file>

<file path=ppt/slides/_rels/slide5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96A45B-B3B4-E94D-A010-E28C3861CDDC}"/>
              </a:ext>
            </a:extLst>
          </p:cNvPr>
          <p:cNvSpPr>
            <a:spLocks noGrp="1"/>
          </p:cNvSpPr>
          <p:nvPr>
            <p:ph type="ctrTitle"/>
          </p:nvPr>
        </p:nvSpPr>
        <p:spPr/>
        <p:txBody>
          <a:bodyPr/>
          <a:lstStyle/>
          <a:p>
            <a:endParaRPr lang="en-US"/>
          </a:p>
        </p:txBody>
      </p:sp>
      <p:sp>
        <p:nvSpPr>
          <p:cNvPr id="3" name="Subtitle 2">
            <a:extLst>
              <a:ext uri="{FF2B5EF4-FFF2-40B4-BE49-F238E27FC236}">
                <a16:creationId xmlns:a16="http://schemas.microsoft.com/office/drawing/2014/main" id="{AA104DEF-4EFD-0643-8719-A242CDB66E20}"/>
              </a:ext>
            </a:extLst>
          </p:cNvPr>
          <p:cNvSpPr>
            <a:spLocks noGrp="1"/>
          </p:cNvSpPr>
          <p:nvPr>
            <p:ph type="subTitle" idx="1"/>
          </p:nvPr>
        </p:nvSpPr>
        <p:spPr/>
        <p:txBody>
          <a:bodyPr/>
          <a:lstStyle/>
          <a:p>
            <a:endParaRPr lang="en-US"/>
          </a:p>
        </p:txBody>
      </p:sp>
      <p:pic>
        <p:nvPicPr>
          <p:cNvPr id="6" name="Picture 5">
            <a:extLst>
              <a:ext uri="{FF2B5EF4-FFF2-40B4-BE49-F238E27FC236}">
                <a16:creationId xmlns:a16="http://schemas.microsoft.com/office/drawing/2014/main" id="{938F80DB-F033-F140-9940-E1D218FC8F25}"/>
              </a:ext>
            </a:extLst>
          </p:cNvPr>
          <p:cNvPicPr>
            <a:picLocks noChangeAspect="1"/>
          </p:cNvPicPr>
          <p:nvPr/>
        </p:nvPicPr>
        <p:blipFill rotWithShape="1">
          <a:blip r:embed="rId2"/>
          <a:srcRect r="14577"/>
          <a:stretch/>
        </p:blipFill>
        <p:spPr>
          <a:xfrm>
            <a:off x="0" y="-35995"/>
            <a:ext cx="9144000" cy="6893995"/>
          </a:xfrm>
          <a:prstGeom prst="rect">
            <a:avLst/>
          </a:prstGeom>
        </p:spPr>
      </p:pic>
      <p:pic>
        <p:nvPicPr>
          <p:cNvPr id="3074" name="Picture 2" descr="W:\EVENTS &amp; EXHIBITIONS _NEW FOLDER\W.S.P.C The Extras\Creatives\The-Extras-logo.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21951" y="-21233"/>
            <a:ext cx="4700099" cy="4700099"/>
          </a:xfrm>
          <a:prstGeom prst="rect">
            <a:avLst/>
          </a:prstGeom>
          <a:noFill/>
          <a:extLst>
            <a:ext uri="{909E8E84-426E-40DD-AFC4-6F175D3DCCD1}">
              <a14:hiddenFill xmlns:a14="http://schemas.microsoft.com/office/drawing/2010/main">
                <a:solidFill>
                  <a:srgbClr val="FFFFFF"/>
                </a:solidFill>
              </a14:hiddenFill>
            </a:ext>
          </a:extLst>
        </p:spPr>
      </p:pic>
      <p:sp>
        <p:nvSpPr>
          <p:cNvPr id="7" name="Title 1">
            <a:extLst>
              <a:ext uri="{FF2B5EF4-FFF2-40B4-BE49-F238E27FC236}">
                <a16:creationId xmlns:a16="http://schemas.microsoft.com/office/drawing/2014/main" id="{A91E881C-D7FE-9741-8E6F-8EB5A5808E05}"/>
              </a:ext>
            </a:extLst>
          </p:cNvPr>
          <p:cNvSpPr txBox="1">
            <a:spLocks/>
          </p:cNvSpPr>
          <p:nvPr/>
        </p:nvSpPr>
        <p:spPr>
          <a:xfrm>
            <a:off x="0" y="4442332"/>
            <a:ext cx="9144000" cy="954248"/>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l-GR" sz="3200" b="1" dirty="0">
                <a:solidFill>
                  <a:schemeClr val="tx1">
                    <a:lumMod val="85000"/>
                    <a:lumOff val="15000"/>
                  </a:schemeClr>
                </a:solidFill>
                <a:effectLst>
                  <a:outerShdw blurRad="38100" dist="38100" dir="2700000" algn="tl">
                    <a:srgbClr val="000000">
                      <a:alpha val="43137"/>
                    </a:srgbClr>
                  </a:outerShdw>
                </a:effectLst>
                <a:latin typeface="Segoe UI" panose="020B0502040204020203" pitchFamily="34" charset="0"/>
                <a:ea typeface="Segoe UI" panose="020B0502040204020203" pitchFamily="34" charset="0"/>
                <a:cs typeface="Segoe UI" panose="020B0502040204020203" pitchFamily="34" charset="0"/>
              </a:rPr>
              <a:t>Στρατηγική Μάρκας Κρασιού και Ποτών</a:t>
            </a:r>
            <a:br>
              <a:rPr lang="en-US" sz="3200" b="1" dirty="0">
                <a:solidFill>
                  <a:schemeClr val="tx1">
                    <a:lumMod val="85000"/>
                    <a:lumOff val="15000"/>
                  </a:schemeClr>
                </a:solidFill>
                <a:effectLst>
                  <a:outerShdw blurRad="38100" dist="38100" dir="2700000" algn="tl">
                    <a:srgbClr val="000000">
                      <a:alpha val="43137"/>
                    </a:srgbClr>
                  </a:outerShdw>
                </a:effectLst>
                <a:latin typeface="Segoe UI" panose="020B0502040204020203" pitchFamily="34" charset="0"/>
                <a:ea typeface="Segoe UI" panose="020B0502040204020203" pitchFamily="34" charset="0"/>
                <a:cs typeface="Segoe UI" panose="020B0502040204020203" pitchFamily="34" charset="0"/>
              </a:rPr>
            </a:br>
            <a:r>
              <a:rPr lang="el-GR" sz="3000" dirty="0">
                <a:solidFill>
                  <a:schemeClr val="tx1">
                    <a:lumMod val="85000"/>
                    <a:lumOff val="15000"/>
                  </a:schemeClr>
                </a:solidFill>
                <a:effectLst>
                  <a:outerShdw blurRad="38100" dist="38100" dir="2700000" algn="tl">
                    <a:srgbClr val="000000">
                      <a:alpha val="43137"/>
                    </a:srgbClr>
                  </a:outerShdw>
                </a:effectLst>
                <a:latin typeface="Segoe UI" panose="020B0502040204020203" pitchFamily="34" charset="0"/>
                <a:ea typeface="Segoe UI" panose="020B0502040204020203" pitchFamily="34" charset="0"/>
                <a:cs typeface="Segoe UI" panose="020B0502040204020203" pitchFamily="34" charset="0"/>
              </a:rPr>
              <a:t>Ο Καθοριστικός Παράγοντας Επιτυχίας </a:t>
            </a:r>
          </a:p>
        </p:txBody>
      </p:sp>
      <p:sp>
        <p:nvSpPr>
          <p:cNvPr id="4" name="Ορθογώνιο 3"/>
          <p:cNvSpPr/>
          <p:nvPr/>
        </p:nvSpPr>
        <p:spPr>
          <a:xfrm>
            <a:off x="0" y="5409779"/>
            <a:ext cx="9144000" cy="923330"/>
          </a:xfrm>
          <a:prstGeom prst="rect">
            <a:avLst/>
          </a:prstGeom>
        </p:spPr>
        <p:txBody>
          <a:bodyPr wrap="square">
            <a:spAutoFit/>
          </a:bodyPr>
          <a:lstStyle/>
          <a:p>
            <a:pPr algn="ctr"/>
            <a:r>
              <a:rPr lang="el-GR" dirty="0">
                <a:solidFill>
                  <a:schemeClr val="tx1">
                    <a:lumMod val="85000"/>
                    <a:lumOff val="15000"/>
                  </a:schemeClr>
                </a:solidFill>
                <a:effectLst>
                  <a:outerShdw blurRad="38100" dist="38100" dir="2700000" algn="tl">
                    <a:srgbClr val="000000">
                      <a:alpha val="43137"/>
                    </a:srgbClr>
                  </a:outerShdw>
                </a:effectLst>
                <a:latin typeface="Segoe UI" panose="020B0502040204020203" pitchFamily="34" charset="0"/>
                <a:ea typeface="Segoe UI" panose="020B0502040204020203" pitchFamily="34" charset="0"/>
                <a:cs typeface="Segoe UI" panose="020B0502040204020203" pitchFamily="34" charset="0"/>
              </a:rPr>
              <a:t>Με τους</a:t>
            </a:r>
            <a:endParaRPr lang="en-US" dirty="0">
              <a:solidFill>
                <a:schemeClr val="tx1">
                  <a:lumMod val="85000"/>
                  <a:lumOff val="15000"/>
                </a:schemeClr>
              </a:solidFill>
              <a:effectLst>
                <a:outerShdw blurRad="38100" dist="38100" dir="2700000" algn="tl">
                  <a:srgbClr val="000000">
                    <a:alpha val="43137"/>
                  </a:srgbClr>
                </a:outerShdw>
              </a:effectLst>
              <a:latin typeface="Segoe UI" panose="020B0502040204020203" pitchFamily="34" charset="0"/>
              <a:ea typeface="Segoe UI" panose="020B0502040204020203" pitchFamily="34" charset="0"/>
              <a:cs typeface="Segoe UI" panose="020B0502040204020203" pitchFamily="34" charset="0"/>
            </a:endParaRPr>
          </a:p>
          <a:p>
            <a:pPr algn="ctr"/>
            <a:r>
              <a:rPr lang="el-GR" b="1" dirty="0">
                <a:solidFill>
                  <a:schemeClr val="tx1">
                    <a:lumMod val="85000"/>
                    <a:lumOff val="15000"/>
                  </a:schemeClr>
                </a:solidFill>
                <a:effectLst>
                  <a:outerShdw blurRad="38100" dist="38100" dir="2700000" algn="tl">
                    <a:srgbClr val="000000">
                      <a:alpha val="43137"/>
                    </a:srgbClr>
                  </a:outerShdw>
                </a:effectLst>
                <a:latin typeface="Segoe UI" panose="020B0502040204020203" pitchFamily="34" charset="0"/>
                <a:ea typeface="Segoe UI" panose="020B0502040204020203" pitchFamily="34" charset="0"/>
                <a:cs typeface="Segoe UI" panose="020B0502040204020203" pitchFamily="34" charset="0"/>
              </a:rPr>
              <a:t>Δρ. Κωνσταντίνος </a:t>
            </a:r>
            <a:r>
              <a:rPr lang="el-GR" b="1" dirty="0" err="1">
                <a:solidFill>
                  <a:schemeClr val="tx1">
                    <a:lumMod val="85000"/>
                    <a:lumOff val="15000"/>
                  </a:schemeClr>
                </a:solidFill>
                <a:effectLst>
                  <a:outerShdw blurRad="38100" dist="38100" dir="2700000" algn="tl">
                    <a:srgbClr val="000000">
                      <a:alpha val="43137"/>
                    </a:srgbClr>
                  </a:outerShdw>
                </a:effectLst>
                <a:latin typeface="Segoe UI" panose="020B0502040204020203" pitchFamily="34" charset="0"/>
                <a:ea typeface="Segoe UI" panose="020B0502040204020203" pitchFamily="34" charset="0"/>
                <a:cs typeface="Segoe UI" panose="020B0502040204020203" pitchFamily="34" charset="0"/>
              </a:rPr>
              <a:t>Παντίδος</a:t>
            </a:r>
            <a:endParaRPr lang="el-GR" b="1" dirty="0">
              <a:solidFill>
                <a:schemeClr val="tx1">
                  <a:lumMod val="85000"/>
                  <a:lumOff val="15000"/>
                </a:schemeClr>
              </a:solidFill>
              <a:effectLst>
                <a:outerShdw blurRad="38100" dist="38100" dir="2700000" algn="tl">
                  <a:srgbClr val="000000">
                    <a:alpha val="43137"/>
                  </a:srgbClr>
                </a:outerShdw>
              </a:effectLst>
              <a:latin typeface="Segoe UI" panose="020B0502040204020203" pitchFamily="34" charset="0"/>
              <a:ea typeface="Segoe UI" panose="020B0502040204020203" pitchFamily="34" charset="0"/>
              <a:cs typeface="Segoe UI" panose="020B0502040204020203" pitchFamily="34" charset="0"/>
            </a:endParaRPr>
          </a:p>
          <a:p>
            <a:pPr algn="ctr"/>
            <a:r>
              <a:rPr lang="el-GR" b="1" dirty="0">
                <a:solidFill>
                  <a:schemeClr val="tx1">
                    <a:lumMod val="85000"/>
                    <a:lumOff val="15000"/>
                  </a:schemeClr>
                </a:solidFill>
                <a:effectLst>
                  <a:outerShdw blurRad="38100" dist="38100" dir="2700000" algn="tl">
                    <a:srgbClr val="000000">
                      <a:alpha val="43137"/>
                    </a:srgbClr>
                  </a:outerShdw>
                </a:effectLst>
                <a:latin typeface="Segoe UI" panose="020B0502040204020203" pitchFamily="34" charset="0"/>
                <a:ea typeface="Segoe UI" panose="020B0502040204020203" pitchFamily="34" charset="0"/>
                <a:cs typeface="Segoe UI" panose="020B0502040204020203" pitchFamily="34" charset="0"/>
              </a:rPr>
              <a:t>Κωνσταντίνο Λαζαράκη </a:t>
            </a:r>
            <a:r>
              <a:rPr lang="en-US" b="1" dirty="0">
                <a:solidFill>
                  <a:schemeClr val="tx1">
                    <a:lumMod val="85000"/>
                    <a:lumOff val="15000"/>
                  </a:schemeClr>
                </a:solidFill>
                <a:effectLst>
                  <a:outerShdw blurRad="38100" dist="38100" dir="2700000" algn="tl">
                    <a:srgbClr val="000000">
                      <a:alpha val="43137"/>
                    </a:srgbClr>
                  </a:outerShdw>
                </a:effectLst>
                <a:latin typeface="Segoe UI" panose="020B0502040204020203" pitchFamily="34" charset="0"/>
                <a:ea typeface="Segoe UI" panose="020B0502040204020203" pitchFamily="34" charset="0"/>
                <a:cs typeface="Segoe UI" panose="020B0502040204020203" pitchFamily="34" charset="0"/>
              </a:rPr>
              <a:t>MW</a:t>
            </a:r>
            <a:r>
              <a:rPr lang="el-GR" b="1" dirty="0">
                <a:solidFill>
                  <a:schemeClr val="tx1">
                    <a:lumMod val="85000"/>
                    <a:lumOff val="15000"/>
                  </a:schemeClr>
                </a:solidFill>
                <a:effectLst>
                  <a:outerShdw blurRad="38100" dist="38100" dir="2700000" algn="tl">
                    <a:srgbClr val="000000">
                      <a:alpha val="43137"/>
                    </a:srgbClr>
                  </a:outerShdw>
                </a:effectLst>
                <a:latin typeface="Segoe UI" panose="020B0502040204020203" pitchFamily="34" charset="0"/>
                <a:ea typeface="Segoe UI" panose="020B0502040204020203" pitchFamily="34" charset="0"/>
                <a:cs typeface="Segoe UI" panose="020B0502040204020203" pitchFamily="34" charset="0"/>
              </a:rPr>
              <a:t> </a:t>
            </a:r>
            <a:endParaRPr lang="en-US" b="1" dirty="0">
              <a:solidFill>
                <a:schemeClr val="tx1">
                  <a:lumMod val="85000"/>
                  <a:lumOff val="15000"/>
                </a:schemeClr>
              </a:solidFill>
              <a:effectLst>
                <a:outerShdw blurRad="38100" dist="38100" dir="2700000" algn="tl">
                  <a:srgbClr val="000000">
                    <a:alpha val="43137"/>
                  </a:srgbClr>
                </a:outerShdw>
              </a:effectLst>
              <a:latin typeface="Segoe UI" panose="020B0502040204020203" pitchFamily="34" charset="0"/>
              <a:ea typeface="Segoe UI" panose="020B0502040204020203" pitchFamily="34" charset="0"/>
              <a:cs typeface="Segoe UI" panose="020B0502040204020203" pitchFamily="34" charset="0"/>
            </a:endParaRPr>
          </a:p>
        </p:txBody>
      </p:sp>
    </p:spTree>
    <p:extLst>
      <p:ext uri="{BB962C8B-B14F-4D97-AF65-F5344CB8AC3E}">
        <p14:creationId xmlns:p14="http://schemas.microsoft.com/office/powerpoint/2010/main" val="29454329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623888" y="2212661"/>
            <a:ext cx="7886700" cy="2852737"/>
          </a:xfrm>
        </p:spPr>
        <p:txBody>
          <a:bodyPr>
            <a:normAutofit/>
          </a:bodyPr>
          <a:lstStyle/>
          <a:p>
            <a:r>
              <a:rPr lang="el-GR" sz="5400" b="1" spc="300" dirty="0">
                <a:solidFill>
                  <a:schemeClr val="tx1">
                    <a:lumMod val="85000"/>
                    <a:lumOff val="15000"/>
                  </a:schemeClr>
                </a:solidFill>
                <a:effectLst>
                  <a:outerShdw blurRad="38100" dist="38100" dir="2700000" algn="tl">
                    <a:srgbClr val="000000">
                      <a:alpha val="43137"/>
                    </a:srgbClr>
                  </a:outerShdw>
                </a:effectLst>
                <a:latin typeface="Segoe UI Semibold" panose="020B0702040204020203" pitchFamily="34" charset="0"/>
                <a:ea typeface="Segoe UI Black" panose="020B0A02040204020203" pitchFamily="34" charset="0"/>
                <a:cs typeface="Segoe UI Semibold" panose="020B0702040204020203" pitchFamily="34" charset="0"/>
              </a:rPr>
              <a:t>Ας Γνωριστούμε…</a:t>
            </a:r>
          </a:p>
        </p:txBody>
      </p:sp>
    </p:spTree>
    <p:extLst>
      <p:ext uri="{BB962C8B-B14F-4D97-AF65-F5344CB8AC3E}">
        <p14:creationId xmlns:p14="http://schemas.microsoft.com/office/powerpoint/2010/main" val="373969159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2">
            <a:extLst>
              <a:ext uri="{FF2B5EF4-FFF2-40B4-BE49-F238E27FC236}">
                <a16:creationId xmlns:a16="http://schemas.microsoft.com/office/drawing/2014/main" id="{112C3DC3-D750-4FF4-A3A4-F1B1BFDEAAEE}"/>
              </a:ext>
            </a:extLst>
          </p:cNvPr>
          <p:cNvSpPr txBox="1">
            <a:spLocks/>
          </p:cNvSpPr>
          <p:nvPr/>
        </p:nvSpPr>
        <p:spPr>
          <a:xfrm>
            <a:off x="593250" y="5125154"/>
            <a:ext cx="7579200" cy="1115625"/>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l-GR" sz="3200" b="1" dirty="0">
                <a:solidFill>
                  <a:schemeClr val="tx1">
                    <a:lumMod val="85000"/>
                    <a:lumOff val="15000"/>
                  </a:schemeClr>
                </a:solidFill>
                <a:effectLst>
                  <a:outerShdw blurRad="38100" dist="38100" dir="2700000" algn="tl">
                    <a:srgbClr val="000000">
                      <a:alpha val="43137"/>
                    </a:srgbClr>
                  </a:outerShdw>
                </a:effectLst>
                <a:latin typeface="Segoe UI Semibold" panose="020B0702040204020203" pitchFamily="34" charset="0"/>
                <a:ea typeface="Segoe UI Black" panose="020B0A02040204020203" pitchFamily="34" charset="0"/>
                <a:cs typeface="Segoe UI Semibold" panose="020B0702040204020203" pitchFamily="34" charset="0"/>
              </a:rPr>
              <a:t>Δρ. Κωνσταντίνος </a:t>
            </a:r>
            <a:r>
              <a:rPr lang="el-GR" sz="3200" b="1" dirty="0" err="1">
                <a:solidFill>
                  <a:schemeClr val="tx1">
                    <a:lumMod val="85000"/>
                    <a:lumOff val="15000"/>
                  </a:schemeClr>
                </a:solidFill>
                <a:effectLst>
                  <a:outerShdw blurRad="38100" dist="38100" dir="2700000" algn="tl">
                    <a:srgbClr val="000000">
                      <a:alpha val="43137"/>
                    </a:srgbClr>
                  </a:outerShdw>
                </a:effectLst>
                <a:latin typeface="Segoe UI Semibold" panose="020B0702040204020203" pitchFamily="34" charset="0"/>
                <a:ea typeface="Segoe UI Black" panose="020B0A02040204020203" pitchFamily="34" charset="0"/>
                <a:cs typeface="Segoe UI Semibold" panose="020B0702040204020203" pitchFamily="34" charset="0"/>
              </a:rPr>
              <a:t>Παντίδος</a:t>
            </a:r>
            <a:r>
              <a:rPr lang="el-GR" sz="3200" b="1" dirty="0">
                <a:solidFill>
                  <a:schemeClr val="tx1">
                    <a:lumMod val="85000"/>
                    <a:lumOff val="15000"/>
                  </a:schemeClr>
                </a:solidFill>
                <a:effectLst>
                  <a:outerShdw blurRad="38100" dist="38100" dir="2700000" algn="tl">
                    <a:srgbClr val="000000">
                      <a:alpha val="43137"/>
                    </a:srgbClr>
                  </a:outerShdw>
                </a:effectLst>
                <a:latin typeface="Segoe UI Semibold" panose="020B0702040204020203" pitchFamily="34" charset="0"/>
                <a:ea typeface="Segoe UI Black" panose="020B0A02040204020203" pitchFamily="34" charset="0"/>
                <a:cs typeface="Segoe UI Semibold" panose="020B0702040204020203" pitchFamily="34" charset="0"/>
              </a:rPr>
              <a:t> </a:t>
            </a:r>
          </a:p>
          <a:p>
            <a:pPr algn="l"/>
            <a:r>
              <a:rPr lang="en-US" sz="2400" dirty="0">
                <a:solidFill>
                  <a:schemeClr val="tx1">
                    <a:lumMod val="85000"/>
                    <a:lumOff val="15000"/>
                  </a:schemeClr>
                </a:solidFill>
                <a:effectLst>
                  <a:outerShdw blurRad="38100" dist="38100" dir="2700000" algn="tl">
                    <a:srgbClr val="000000">
                      <a:alpha val="43137"/>
                    </a:srgbClr>
                  </a:outerShdw>
                </a:effectLst>
                <a:latin typeface="Segoe UI Semibold" panose="020B0702040204020203" pitchFamily="34" charset="0"/>
                <a:ea typeface="Segoe UI Black" panose="020B0A02040204020203" pitchFamily="34" charset="0"/>
                <a:cs typeface="Segoe UI Semibold" panose="020B0702040204020203" pitchFamily="34" charset="0"/>
              </a:rPr>
              <a:t>c.pantidos@brandaviators.com</a:t>
            </a:r>
          </a:p>
        </p:txBody>
      </p:sp>
      <p:pic>
        <p:nvPicPr>
          <p:cNvPr id="6" name="Picture 2" descr="W:\EVENTS &amp; EXHIBITIONS _NEW FOLDER\W.S.P.C The Extras\Sessions\8.03.21_Στρατηγική Μάρκας Κρασιού και Ποτών_ Ο καθοριστικός παράγοντας της επιτυχίας\PANTIDOS_CONSTANTINOS.jpg"/>
          <p:cNvPicPr>
            <a:picLocks noChangeAspect="1" noChangeArrowheads="1"/>
          </p:cNvPicPr>
          <p:nvPr/>
        </p:nvPicPr>
        <p:blipFill rotWithShape="1">
          <a:blip r:embed="rId2">
            <a:extLst>
              <a:ext uri="{28A0092B-C50C-407E-A947-70E740481C1C}">
                <a14:useLocalDpi xmlns:a14="http://schemas.microsoft.com/office/drawing/2010/main" val="0"/>
              </a:ext>
            </a:extLst>
          </a:blip>
          <a:srcRect l="21664"/>
          <a:stretch/>
        </p:blipFill>
        <p:spPr bwMode="auto">
          <a:xfrm>
            <a:off x="720090" y="546023"/>
            <a:ext cx="5251732" cy="446831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1471143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2">
            <a:extLst>
              <a:ext uri="{FF2B5EF4-FFF2-40B4-BE49-F238E27FC236}">
                <a16:creationId xmlns:a16="http://schemas.microsoft.com/office/drawing/2014/main" id="{112C3DC3-D750-4FF4-A3A4-F1B1BFDEAAEE}"/>
              </a:ext>
            </a:extLst>
          </p:cNvPr>
          <p:cNvSpPr txBox="1">
            <a:spLocks/>
          </p:cNvSpPr>
          <p:nvPr/>
        </p:nvSpPr>
        <p:spPr>
          <a:xfrm>
            <a:off x="782400" y="3639715"/>
            <a:ext cx="7579200" cy="1115625"/>
          </a:xfrm>
          <a:prstGeom prst="rect">
            <a:avLst/>
          </a:prstGeom>
        </p:spPr>
        <p:txBody>
          <a:bodyPr vert="horz" lIns="91440" tIns="45720" rIns="91440" bIns="45720" rtlCol="0" anchor="t">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2400" dirty="0">
                <a:solidFill>
                  <a:schemeClr val="tx1">
                    <a:lumMod val="85000"/>
                    <a:lumOff val="15000"/>
                  </a:schemeClr>
                </a:solidFill>
                <a:effectLst>
                  <a:outerShdw blurRad="38100" dist="38100" dir="2700000" algn="tl">
                    <a:srgbClr val="000000">
                      <a:alpha val="43137"/>
                    </a:srgbClr>
                  </a:outerShdw>
                </a:effectLst>
                <a:latin typeface="Segoe UI Semibold" panose="020B0702040204020203" pitchFamily="34" charset="0"/>
                <a:ea typeface="Segoe UI Black" panose="020B0A02040204020203" pitchFamily="34" charset="0"/>
                <a:cs typeface="Segoe UI Semibold" panose="020B0702040204020203" pitchFamily="34" charset="0"/>
              </a:rPr>
              <a:t>www.brandaviators.com</a:t>
            </a:r>
          </a:p>
        </p:txBody>
      </p:sp>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446020" y="2931031"/>
            <a:ext cx="4251960" cy="601300"/>
          </a:xfrm>
          <a:prstGeom prst="rect">
            <a:avLst/>
          </a:prstGeom>
        </p:spPr>
      </p:pic>
    </p:spTree>
    <p:extLst>
      <p:ext uri="{BB962C8B-B14F-4D97-AF65-F5344CB8AC3E}">
        <p14:creationId xmlns:p14="http://schemas.microsoft.com/office/powerpoint/2010/main" val="367119566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6">
            <a:extLst>
              <a:ext uri="{FF2B5EF4-FFF2-40B4-BE49-F238E27FC236}">
                <a16:creationId xmlns:a16="http://schemas.microsoft.com/office/drawing/2014/main" id="{330CA386-63DB-4D89-88BE-9C0DC2EFE2BB}"/>
              </a:ext>
            </a:extLst>
          </p:cNvPr>
          <p:cNvSpPr/>
          <p:nvPr/>
        </p:nvSpPr>
        <p:spPr>
          <a:xfrm>
            <a:off x="699909" y="2125215"/>
            <a:ext cx="5226754" cy="2446824"/>
          </a:xfrm>
          <a:prstGeom prst="rect">
            <a:avLst/>
          </a:prstGeom>
        </p:spPr>
        <p:txBody>
          <a:bodyPr wrap="square">
            <a:spAutoFit/>
          </a:bodyPr>
          <a:lstStyle/>
          <a:p>
            <a:r>
              <a:rPr lang="el-GR" sz="3000" dirty="0">
                <a:latin typeface="Segoe UI" panose="020B0502040204020203" pitchFamily="34" charset="0"/>
                <a:ea typeface="Segoe UI" panose="020B0502040204020203" pitchFamily="34" charset="0"/>
                <a:cs typeface="Segoe UI" panose="020B0502040204020203" pitchFamily="34" charset="0"/>
              </a:rPr>
              <a:t>«το 95%</a:t>
            </a:r>
            <a:r>
              <a:rPr lang="en-US" sz="3000" dirty="0">
                <a:latin typeface="Segoe UI" panose="020B0502040204020203" pitchFamily="34" charset="0"/>
                <a:ea typeface="Segoe UI" panose="020B0502040204020203" pitchFamily="34" charset="0"/>
                <a:cs typeface="Segoe UI" panose="020B0502040204020203" pitchFamily="34" charset="0"/>
              </a:rPr>
              <a:t> </a:t>
            </a:r>
            <a:r>
              <a:rPr lang="el-GR" sz="3000" dirty="0">
                <a:latin typeface="Segoe UI" panose="020B0502040204020203" pitchFamily="34" charset="0"/>
                <a:ea typeface="Segoe UI" panose="020B0502040204020203" pitchFamily="34" charset="0"/>
                <a:cs typeface="Segoe UI" panose="020B0502040204020203" pitchFamily="34" charset="0"/>
              </a:rPr>
              <a:t>των αποφάσεων </a:t>
            </a:r>
            <a:endParaRPr lang="en-US" sz="3000" dirty="0">
              <a:latin typeface="Segoe UI" panose="020B0502040204020203" pitchFamily="34" charset="0"/>
              <a:ea typeface="Segoe UI" panose="020B0502040204020203" pitchFamily="34" charset="0"/>
              <a:cs typeface="Segoe UI" panose="020B0502040204020203" pitchFamily="34" charset="0"/>
            </a:endParaRPr>
          </a:p>
          <a:p>
            <a:r>
              <a:rPr lang="el-GR" sz="3000" dirty="0">
                <a:latin typeface="Segoe UI" panose="020B0502040204020203" pitchFamily="34" charset="0"/>
                <a:ea typeface="Segoe UI" panose="020B0502040204020203" pitchFamily="34" charset="0"/>
                <a:cs typeface="Segoe UI" panose="020B0502040204020203" pitchFamily="34" charset="0"/>
              </a:rPr>
              <a:t>για αγορά λαμβάνονται στο υποσυνείδητο»</a:t>
            </a:r>
            <a:endParaRPr lang="en-US" sz="2100" dirty="0">
              <a:latin typeface="Segoe UI" panose="020B0502040204020203" pitchFamily="34" charset="0"/>
              <a:ea typeface="Segoe UI" panose="020B0502040204020203" pitchFamily="34" charset="0"/>
              <a:cs typeface="Segoe UI" panose="020B0502040204020203" pitchFamily="34" charset="0"/>
            </a:endParaRPr>
          </a:p>
          <a:p>
            <a:endParaRPr lang="en-US" sz="2100" dirty="0">
              <a:latin typeface="Segoe UI" panose="020B0502040204020203" pitchFamily="34" charset="0"/>
              <a:ea typeface="Segoe UI" panose="020B0502040204020203" pitchFamily="34" charset="0"/>
              <a:cs typeface="Segoe UI" panose="020B0502040204020203" pitchFamily="34" charset="0"/>
            </a:endParaRPr>
          </a:p>
          <a:p>
            <a:r>
              <a:rPr lang="en-US" sz="2100" dirty="0">
                <a:latin typeface="Segoe UI" panose="020B0502040204020203" pitchFamily="34" charset="0"/>
                <a:ea typeface="Segoe UI" panose="020B0502040204020203" pitchFamily="34" charset="0"/>
                <a:cs typeface="Segoe UI" panose="020B0502040204020203" pitchFamily="34" charset="0"/>
              </a:rPr>
              <a:t>Gerald </a:t>
            </a:r>
            <a:r>
              <a:rPr lang="en-US" sz="2100" dirty="0" err="1">
                <a:latin typeface="Segoe UI" panose="020B0502040204020203" pitchFamily="34" charset="0"/>
                <a:ea typeface="Segoe UI" panose="020B0502040204020203" pitchFamily="34" charset="0"/>
                <a:cs typeface="Segoe UI" panose="020B0502040204020203" pitchFamily="34" charset="0"/>
              </a:rPr>
              <a:t>Zlatman</a:t>
            </a:r>
            <a:r>
              <a:rPr lang="en-US" sz="2100" dirty="0">
                <a:latin typeface="Segoe UI" panose="020B0502040204020203" pitchFamily="34" charset="0"/>
                <a:ea typeface="Segoe UI" panose="020B0502040204020203" pitchFamily="34" charset="0"/>
                <a:cs typeface="Segoe UI" panose="020B0502040204020203" pitchFamily="34" charset="0"/>
              </a:rPr>
              <a:t>, </a:t>
            </a:r>
          </a:p>
          <a:p>
            <a:r>
              <a:rPr lang="en-US" sz="2100" dirty="0">
                <a:latin typeface="Segoe UI" panose="020B0502040204020203" pitchFamily="34" charset="0"/>
                <a:ea typeface="Segoe UI" panose="020B0502040204020203" pitchFamily="34" charset="0"/>
                <a:cs typeface="Segoe UI" panose="020B0502040204020203" pitchFamily="34" charset="0"/>
              </a:rPr>
              <a:t>Harvard University</a:t>
            </a:r>
            <a:endParaRPr lang="el-GR" sz="2100" dirty="0">
              <a:latin typeface="Segoe UI" panose="020B0502040204020203" pitchFamily="34" charset="0"/>
              <a:ea typeface="Segoe UI" panose="020B0502040204020203" pitchFamily="34" charset="0"/>
              <a:cs typeface="Segoe UI" panose="020B0502040204020203" pitchFamily="34" charset="0"/>
            </a:endParaRPr>
          </a:p>
        </p:txBody>
      </p:sp>
      <p:pic>
        <p:nvPicPr>
          <p:cNvPr id="7" name="Picture 4" descr="Prof. Emeritus Gerald Zaltman Honored for Contributions to ...">
            <a:extLst>
              <a:ext uri="{FF2B5EF4-FFF2-40B4-BE49-F238E27FC236}">
                <a16:creationId xmlns:a16="http://schemas.microsoft.com/office/drawing/2014/main" id="{2DC672F6-1C24-476B-9315-33CF895FD99B}"/>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b="6390"/>
          <a:stretch/>
        </p:blipFill>
        <p:spPr bwMode="auto">
          <a:xfrm>
            <a:off x="6154140" y="2233353"/>
            <a:ext cx="1939993" cy="2451643"/>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99909" y="862823"/>
            <a:ext cx="2271891" cy="321284"/>
          </a:xfrm>
          <a:prstGeom prst="rect">
            <a:avLst/>
          </a:prstGeom>
        </p:spPr>
      </p:pic>
    </p:spTree>
    <p:extLst>
      <p:ext uri="{BB962C8B-B14F-4D97-AF65-F5344CB8AC3E}">
        <p14:creationId xmlns:p14="http://schemas.microsoft.com/office/powerpoint/2010/main" val="140508591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038840" y="1658149"/>
            <a:ext cx="4751745" cy="3323987"/>
          </a:xfrm>
          <a:prstGeom prst="rect">
            <a:avLst/>
          </a:prstGeom>
        </p:spPr>
        <p:txBody>
          <a:bodyPr wrap="square">
            <a:spAutoFit/>
          </a:bodyPr>
          <a:lstStyle/>
          <a:p>
            <a:r>
              <a:rPr lang="el-GR" sz="3000" dirty="0">
                <a:latin typeface="Segoe UI" panose="020B0502040204020203" pitchFamily="34" charset="0"/>
                <a:ea typeface="Segoe UI" panose="020B0502040204020203" pitchFamily="34" charset="0"/>
                <a:cs typeface="Segoe UI" panose="020B0502040204020203" pitchFamily="34" charset="0"/>
              </a:rPr>
              <a:t>Στην επιχειρηματική μας καθημερινότητα τείνουμε να ασχολούμαστε με το </a:t>
            </a:r>
            <a:r>
              <a:rPr lang="en-GB" sz="3000" dirty="0">
                <a:latin typeface="Segoe UI" panose="020B0502040204020203" pitchFamily="34" charset="0"/>
                <a:ea typeface="Segoe UI" panose="020B0502040204020203" pitchFamily="34" charset="0"/>
                <a:cs typeface="Segoe UI" panose="020B0502040204020203" pitchFamily="34" charset="0"/>
              </a:rPr>
              <a:t>5</a:t>
            </a:r>
            <a:r>
              <a:rPr lang="el-GR" sz="3000" dirty="0">
                <a:latin typeface="Segoe UI" panose="020B0502040204020203" pitchFamily="34" charset="0"/>
                <a:ea typeface="Segoe UI" panose="020B0502040204020203" pitchFamily="34" charset="0"/>
                <a:cs typeface="Segoe UI" panose="020B0502040204020203" pitchFamily="34" charset="0"/>
              </a:rPr>
              <a:t>% και να παραμελούμε το 95% στο οποίο κρίνεται ουσιαστικά η απόφαση</a:t>
            </a:r>
            <a:endParaRPr lang="en-GB" sz="3000" dirty="0">
              <a:latin typeface="Segoe UI" panose="020B0502040204020203" pitchFamily="34" charset="0"/>
              <a:ea typeface="Segoe UI" panose="020B0502040204020203" pitchFamily="34" charset="0"/>
              <a:cs typeface="Segoe UI" panose="020B0502040204020203" pitchFamily="34" charset="0"/>
            </a:endParaRPr>
          </a:p>
        </p:txBody>
      </p:sp>
      <p:pic>
        <p:nvPicPr>
          <p:cNvPr id="3" name="Picture 2"/>
          <p:cNvPicPr>
            <a:picLocks noChangeAspect="1"/>
          </p:cNvPicPr>
          <p:nvPr/>
        </p:nvPicPr>
        <p:blipFill rotWithShape="1">
          <a:blip r:embed="rId2" cstate="print">
            <a:extLst>
              <a:ext uri="{28A0092B-C50C-407E-A947-70E740481C1C}">
                <a14:useLocalDpi xmlns:a14="http://schemas.microsoft.com/office/drawing/2010/main" val="0"/>
              </a:ext>
            </a:extLst>
          </a:blip>
          <a:srcRect l="46974"/>
          <a:stretch/>
        </p:blipFill>
        <p:spPr>
          <a:xfrm>
            <a:off x="6457950" y="2283279"/>
            <a:ext cx="1555066" cy="2073728"/>
          </a:xfrm>
          <a:prstGeom prst="rect">
            <a:avLst/>
          </a:prstGeom>
        </p:spPr>
      </p:pic>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99909" y="862823"/>
            <a:ext cx="2271891" cy="321284"/>
          </a:xfrm>
          <a:prstGeom prst="rect">
            <a:avLst/>
          </a:prstGeom>
        </p:spPr>
      </p:pic>
    </p:spTree>
    <p:extLst>
      <p:ext uri="{BB962C8B-B14F-4D97-AF65-F5344CB8AC3E}">
        <p14:creationId xmlns:p14="http://schemas.microsoft.com/office/powerpoint/2010/main" val="379114830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99909" y="1861437"/>
            <a:ext cx="4659087" cy="2862322"/>
          </a:xfrm>
          <a:prstGeom prst="rect">
            <a:avLst/>
          </a:prstGeom>
        </p:spPr>
        <p:txBody>
          <a:bodyPr wrap="square">
            <a:spAutoFit/>
          </a:bodyPr>
          <a:lstStyle/>
          <a:p>
            <a:r>
              <a:rPr lang="el-GR" sz="3000" dirty="0">
                <a:latin typeface="Segoe UI" panose="020B0502040204020203" pitchFamily="34" charset="0"/>
                <a:ea typeface="Segoe UI" panose="020B0502040204020203" pitchFamily="34" charset="0"/>
                <a:cs typeface="Segoe UI" panose="020B0502040204020203" pitchFamily="34" charset="0"/>
              </a:rPr>
              <a:t>Ο κύριος λόγος είναι ότι ενώ το 5% είναι απτό</a:t>
            </a:r>
            <a:r>
              <a:rPr lang="en-US" sz="3000" dirty="0">
                <a:latin typeface="Segoe UI" panose="020B0502040204020203" pitchFamily="34" charset="0"/>
                <a:ea typeface="Segoe UI" panose="020B0502040204020203" pitchFamily="34" charset="0"/>
                <a:cs typeface="Segoe UI" panose="020B0502040204020203" pitchFamily="34" charset="0"/>
              </a:rPr>
              <a:t> (</a:t>
            </a:r>
            <a:r>
              <a:rPr lang="el-GR" sz="3000" dirty="0">
                <a:latin typeface="Segoe UI" panose="020B0502040204020203" pitchFamily="34" charset="0"/>
                <a:ea typeface="Segoe UI" panose="020B0502040204020203" pitchFamily="34" charset="0"/>
                <a:cs typeface="Segoe UI" panose="020B0502040204020203" pitchFamily="34" charset="0"/>
              </a:rPr>
              <a:t>προϊόν, τιμή, ράφι κτλ.), το 95% είναι πιο αόριστο (συναισθήματα, </a:t>
            </a:r>
            <a:r>
              <a:rPr lang="en-US" sz="3000" dirty="0">
                <a:latin typeface="Segoe UI" panose="020B0502040204020203" pitchFamily="34" charset="0"/>
                <a:ea typeface="Segoe UI" panose="020B0502040204020203" pitchFamily="34" charset="0"/>
                <a:cs typeface="Segoe UI" panose="020B0502040204020203" pitchFamily="34" charset="0"/>
              </a:rPr>
              <a:t>concepts)</a:t>
            </a:r>
            <a:r>
              <a:rPr lang="el-GR" sz="3000" dirty="0">
                <a:latin typeface="Segoe UI" panose="020B0502040204020203" pitchFamily="34" charset="0"/>
                <a:ea typeface="Segoe UI" panose="020B0502040204020203" pitchFamily="34" charset="0"/>
                <a:cs typeface="Segoe UI" panose="020B0502040204020203" pitchFamily="34" charset="0"/>
              </a:rPr>
              <a:t>.</a:t>
            </a:r>
            <a:endParaRPr lang="en-GB" sz="3000" dirty="0">
              <a:latin typeface="Segoe UI" panose="020B0502040204020203" pitchFamily="34" charset="0"/>
              <a:ea typeface="Segoe UI" panose="020B0502040204020203" pitchFamily="34" charset="0"/>
              <a:cs typeface="Segoe UI" panose="020B0502040204020203" pitchFamily="34" charset="0"/>
            </a:endParaRPr>
          </a:p>
        </p:txBody>
      </p:sp>
      <p:pic>
        <p:nvPicPr>
          <p:cNvPr id="1026" name="Picture 2" descr="Turning the Corner: A Look Back and Forward at Cubism | Emillions Art"/>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493204" y="2511219"/>
            <a:ext cx="2778239" cy="1562759"/>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99909" y="862823"/>
            <a:ext cx="2271891" cy="321284"/>
          </a:xfrm>
          <a:prstGeom prst="rect">
            <a:avLst/>
          </a:prstGeom>
        </p:spPr>
      </p:pic>
    </p:spTree>
    <p:extLst>
      <p:ext uri="{BB962C8B-B14F-4D97-AF65-F5344CB8AC3E}">
        <p14:creationId xmlns:p14="http://schemas.microsoft.com/office/powerpoint/2010/main" val="240192148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6">
            <a:extLst>
              <a:ext uri="{FF2B5EF4-FFF2-40B4-BE49-F238E27FC236}">
                <a16:creationId xmlns:a16="http://schemas.microsoft.com/office/drawing/2014/main" id="{330CA386-63DB-4D89-88BE-9C0DC2EFE2BB}"/>
              </a:ext>
            </a:extLst>
          </p:cNvPr>
          <p:cNvSpPr/>
          <p:nvPr/>
        </p:nvSpPr>
        <p:spPr>
          <a:xfrm>
            <a:off x="508001" y="2305696"/>
            <a:ext cx="8116710" cy="1938992"/>
          </a:xfrm>
          <a:prstGeom prst="rect">
            <a:avLst/>
          </a:prstGeom>
        </p:spPr>
        <p:txBody>
          <a:bodyPr wrap="square">
            <a:spAutoFit/>
          </a:bodyPr>
          <a:lstStyle/>
          <a:p>
            <a:pPr algn="ctr"/>
            <a:r>
              <a:rPr lang="el-GR" sz="3000" dirty="0">
                <a:latin typeface="Segoe UI" panose="020B0502040204020203" pitchFamily="34" charset="0"/>
                <a:ea typeface="Segoe UI" panose="020B0502040204020203" pitchFamily="34" charset="0"/>
                <a:cs typeface="Segoe UI" panose="020B0502040204020203" pitchFamily="34" charset="0"/>
              </a:rPr>
              <a:t>Μήπως επενδύουμε πολύ χρόνο, προσπάθεια και πόρους σε πράγματα προφανή που δεν παίζουν τόσο μεγάλο ρόλο ενώ τα πραγματικά κίνητρα μας διαφεύγουν</a:t>
            </a:r>
            <a:r>
              <a:rPr lang="en-US" sz="3000" dirty="0">
                <a:latin typeface="Segoe UI" panose="020B0502040204020203" pitchFamily="34" charset="0"/>
                <a:ea typeface="Segoe UI" panose="020B0502040204020203" pitchFamily="34" charset="0"/>
                <a:cs typeface="Segoe UI" panose="020B0502040204020203" pitchFamily="34" charset="0"/>
              </a:rPr>
              <a:t>;</a:t>
            </a:r>
            <a:endParaRPr lang="el-GR" sz="2100" dirty="0">
              <a:latin typeface="Segoe UI" panose="020B0502040204020203" pitchFamily="34" charset="0"/>
              <a:ea typeface="Segoe UI" panose="020B0502040204020203" pitchFamily="34" charset="0"/>
              <a:cs typeface="Segoe UI" panose="020B0502040204020203" pitchFamily="34" charset="0"/>
            </a:endParaRPr>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99909" y="862823"/>
            <a:ext cx="2271891" cy="321284"/>
          </a:xfrm>
          <a:prstGeom prst="rect">
            <a:avLst/>
          </a:prstGeom>
        </p:spPr>
      </p:pic>
    </p:spTree>
    <p:extLst>
      <p:ext uri="{BB962C8B-B14F-4D97-AF65-F5344CB8AC3E}">
        <p14:creationId xmlns:p14="http://schemas.microsoft.com/office/powerpoint/2010/main" val="203423790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6">
            <a:extLst>
              <a:ext uri="{FF2B5EF4-FFF2-40B4-BE49-F238E27FC236}">
                <a16:creationId xmlns:a16="http://schemas.microsoft.com/office/drawing/2014/main" id="{330CA386-63DB-4D89-88BE-9C0DC2EFE2BB}"/>
              </a:ext>
            </a:extLst>
          </p:cNvPr>
          <p:cNvSpPr/>
          <p:nvPr/>
        </p:nvSpPr>
        <p:spPr>
          <a:xfrm>
            <a:off x="225776" y="2748828"/>
            <a:ext cx="8703733" cy="1477328"/>
          </a:xfrm>
          <a:prstGeom prst="rect">
            <a:avLst/>
          </a:prstGeom>
        </p:spPr>
        <p:txBody>
          <a:bodyPr wrap="square">
            <a:spAutoFit/>
          </a:bodyPr>
          <a:lstStyle/>
          <a:p>
            <a:r>
              <a:rPr lang="el-GR" sz="3000" dirty="0">
                <a:latin typeface="Segoe UI" panose="020B0502040204020203" pitchFamily="34" charset="0"/>
                <a:ea typeface="Segoe UI" panose="020B0502040204020203" pitchFamily="34" charset="0"/>
                <a:cs typeface="Segoe UI" panose="020B0502040204020203" pitchFamily="34" charset="0"/>
              </a:rPr>
              <a:t>Για παράδειγμα </a:t>
            </a:r>
            <a:r>
              <a:rPr lang="en-US" sz="3000" dirty="0">
                <a:latin typeface="Segoe UI" panose="020B0502040204020203" pitchFamily="34" charset="0"/>
                <a:ea typeface="Segoe UI" panose="020B0502040204020203" pitchFamily="34" charset="0"/>
                <a:cs typeface="Segoe UI" panose="020B0502040204020203" pitchFamily="34" charset="0"/>
              </a:rPr>
              <a:t>...</a:t>
            </a:r>
          </a:p>
          <a:p>
            <a:endParaRPr lang="en-US" sz="3000" dirty="0">
              <a:latin typeface="Segoe UI" panose="020B0502040204020203" pitchFamily="34" charset="0"/>
              <a:ea typeface="Segoe UI" panose="020B0502040204020203" pitchFamily="34" charset="0"/>
              <a:cs typeface="Segoe UI" panose="020B0502040204020203" pitchFamily="34" charset="0"/>
            </a:endParaRPr>
          </a:p>
          <a:p>
            <a:r>
              <a:rPr lang="el-GR" sz="3000" dirty="0">
                <a:latin typeface="Segoe UI" panose="020B0502040204020203" pitchFamily="34" charset="0"/>
                <a:ea typeface="Segoe UI" panose="020B0502040204020203" pitchFamily="34" charset="0"/>
                <a:cs typeface="Segoe UI" panose="020B0502040204020203" pitchFamily="34" charset="0"/>
              </a:rPr>
              <a:t>γιατί μας αρέσει το αλκοόλ</a:t>
            </a:r>
            <a:r>
              <a:rPr lang="en-US" sz="3000" dirty="0">
                <a:latin typeface="Segoe UI" panose="020B0502040204020203" pitchFamily="34" charset="0"/>
                <a:ea typeface="Segoe UI" panose="020B0502040204020203" pitchFamily="34" charset="0"/>
                <a:cs typeface="Segoe UI" panose="020B0502040204020203" pitchFamily="34" charset="0"/>
              </a:rPr>
              <a:t> </a:t>
            </a:r>
            <a:r>
              <a:rPr lang="el-GR" sz="3000" dirty="0">
                <a:latin typeface="Segoe UI" panose="020B0502040204020203" pitchFamily="34" charset="0"/>
                <a:ea typeface="Segoe UI" panose="020B0502040204020203" pitchFamily="34" charset="0"/>
                <a:cs typeface="Segoe UI" panose="020B0502040204020203" pitchFamily="34" charset="0"/>
              </a:rPr>
              <a:t>που είναι μια τοξίνη</a:t>
            </a:r>
            <a:r>
              <a:rPr lang="en-US" sz="3000" dirty="0">
                <a:latin typeface="Segoe UI" panose="020B0502040204020203" pitchFamily="34" charset="0"/>
                <a:ea typeface="Segoe UI" panose="020B0502040204020203" pitchFamily="34" charset="0"/>
                <a:cs typeface="Segoe UI" panose="020B0502040204020203" pitchFamily="34" charset="0"/>
              </a:rPr>
              <a:t>;</a:t>
            </a:r>
            <a:endParaRPr lang="el-GR" sz="2100" dirty="0">
              <a:latin typeface="Segoe UI" panose="020B0502040204020203" pitchFamily="34" charset="0"/>
              <a:ea typeface="Segoe UI" panose="020B0502040204020203" pitchFamily="34" charset="0"/>
              <a:cs typeface="Segoe UI" panose="020B0502040204020203" pitchFamily="34" charset="0"/>
            </a:endParaRP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99909" y="862823"/>
            <a:ext cx="2271891" cy="321284"/>
          </a:xfrm>
          <a:prstGeom prst="rect">
            <a:avLst/>
          </a:prstGeom>
        </p:spPr>
      </p:pic>
    </p:spTree>
    <p:extLst>
      <p:ext uri="{BB962C8B-B14F-4D97-AF65-F5344CB8AC3E}">
        <p14:creationId xmlns:p14="http://schemas.microsoft.com/office/powerpoint/2010/main" val="177781268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7">
            <a:extLst>
              <a:ext uri="{FF2B5EF4-FFF2-40B4-BE49-F238E27FC236}">
                <a16:creationId xmlns:a16="http://schemas.microsoft.com/office/drawing/2014/main" id="{C7026412-3411-4C7B-AF91-B1B035FE22FE}"/>
              </a:ext>
            </a:extLst>
          </p:cNvPr>
          <p:cNvGraphicFramePr>
            <a:graphicFrameLocks noGrp="1"/>
          </p:cNvGraphicFramePr>
          <p:nvPr>
            <p:extLst>
              <p:ext uri="{D42A27DB-BD31-4B8C-83A1-F6EECF244321}">
                <p14:modId xmlns:p14="http://schemas.microsoft.com/office/powerpoint/2010/main" val="2375124523"/>
              </p:ext>
            </p:extLst>
          </p:nvPr>
        </p:nvGraphicFramePr>
        <p:xfrm>
          <a:off x="1401375" y="812799"/>
          <a:ext cx="6060580" cy="5057420"/>
        </p:xfrm>
        <a:graphic>
          <a:graphicData uri="http://schemas.openxmlformats.org/drawingml/2006/table">
            <a:tbl>
              <a:tblPr firstRow="1" bandRow="1">
                <a:effectLst>
                  <a:outerShdw blurRad="50800" dist="38100" dir="5400000" algn="t" rotWithShape="0">
                    <a:prstClr val="black">
                      <a:alpha val="40000"/>
                    </a:prstClr>
                  </a:outerShdw>
                </a:effectLst>
                <a:tableStyleId>{793D81CF-94F2-401A-BA57-92F5A7B2D0C5}</a:tableStyleId>
              </a:tblPr>
              <a:tblGrid>
                <a:gridCol w="6060580">
                  <a:extLst>
                    <a:ext uri="{9D8B030D-6E8A-4147-A177-3AD203B41FA5}">
                      <a16:colId xmlns:a16="http://schemas.microsoft.com/office/drawing/2014/main" val="3482962229"/>
                    </a:ext>
                  </a:extLst>
                </a:gridCol>
              </a:tblGrid>
              <a:tr h="368456">
                <a:tc>
                  <a:txBody>
                    <a:bodyPr/>
                    <a:lstStyle/>
                    <a:p>
                      <a:r>
                        <a:rPr lang="el-GR" sz="1800" kern="1200" dirty="0"/>
                        <a:t>Οι</a:t>
                      </a:r>
                      <a:r>
                        <a:rPr lang="el-GR" sz="1800" kern="1200" baseline="0" dirty="0"/>
                        <a:t> βιολογικές ρίζες του αλκοόλ</a:t>
                      </a:r>
                      <a:endParaRPr lang="el-GR" sz="1800" kern="1200" dirty="0">
                        <a:solidFill>
                          <a:schemeClr val="bg1"/>
                        </a:solidFill>
                        <a:latin typeface="+mn-lt"/>
                        <a:ea typeface="+mn-ea"/>
                        <a:cs typeface="+mn-cs"/>
                      </a:endParaRPr>
                    </a:p>
                  </a:txBody>
                  <a:tcPr/>
                </a:tc>
                <a:extLst>
                  <a:ext uri="{0D108BD9-81ED-4DB2-BD59-A6C34878D82A}">
                    <a16:rowId xmlns:a16="http://schemas.microsoft.com/office/drawing/2014/main" val="361878382"/>
                  </a:ext>
                </a:extLst>
              </a:tr>
              <a:tr h="390747">
                <a:tc>
                  <a:txBody>
                    <a:bodyPr/>
                    <a:lstStyle/>
                    <a:p>
                      <a:r>
                        <a:rPr lang="el-GR" sz="1600" kern="1200" dirty="0"/>
                        <a:t>Εξεύρεση</a:t>
                      </a:r>
                      <a:r>
                        <a:rPr lang="el-GR" sz="1600" kern="1200" baseline="0" dirty="0"/>
                        <a:t> τροφής </a:t>
                      </a:r>
                      <a:r>
                        <a:rPr lang="en-US" sz="1600" kern="1200" dirty="0"/>
                        <a:t>(</a:t>
                      </a:r>
                      <a:r>
                        <a:rPr lang="el-GR" sz="1600" kern="1200" dirty="0"/>
                        <a:t>φρούτων</a:t>
                      </a:r>
                      <a:r>
                        <a:rPr lang="en-US" sz="1600" kern="1200" dirty="0"/>
                        <a:t>)</a:t>
                      </a:r>
                      <a:endParaRPr lang="el-GR" sz="1600" kern="1200" dirty="0">
                        <a:solidFill>
                          <a:schemeClr val="dk1"/>
                        </a:solidFill>
                        <a:latin typeface="+mn-lt"/>
                        <a:ea typeface="+mn-ea"/>
                        <a:cs typeface="+mn-cs"/>
                      </a:endParaRPr>
                    </a:p>
                  </a:txBody>
                  <a:tcPr/>
                </a:tc>
                <a:extLst>
                  <a:ext uri="{0D108BD9-81ED-4DB2-BD59-A6C34878D82A}">
                    <a16:rowId xmlns:a16="http://schemas.microsoft.com/office/drawing/2014/main" val="2198448603"/>
                  </a:ext>
                </a:extLst>
              </a:tr>
              <a:tr h="390747">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l-GR" sz="1500" kern="1200" dirty="0"/>
                        <a:t>Σκοτώνει βακτήρια</a:t>
                      </a:r>
                      <a:r>
                        <a:rPr lang="el-GR" sz="1500" kern="1200" baseline="0" dirty="0"/>
                        <a:t> (ασφαλές νερό)</a:t>
                      </a:r>
                      <a:endParaRPr lang="el-GR" sz="1500" kern="1200" dirty="0">
                        <a:solidFill>
                          <a:schemeClr val="dk1"/>
                        </a:solidFill>
                        <a:latin typeface="+mn-lt"/>
                        <a:ea typeface="+mn-ea"/>
                        <a:cs typeface="+mn-cs"/>
                      </a:endParaRPr>
                    </a:p>
                  </a:txBody>
                  <a:tcPr/>
                </a:tc>
                <a:extLst>
                  <a:ext uri="{0D108BD9-81ED-4DB2-BD59-A6C34878D82A}">
                    <a16:rowId xmlns:a16="http://schemas.microsoft.com/office/drawing/2014/main" val="2070844203"/>
                  </a:ext>
                </a:extLst>
              </a:tr>
              <a:tr h="390747">
                <a:tc>
                  <a:txBody>
                    <a:bodyPr/>
                    <a:lstStyle/>
                    <a:p>
                      <a:r>
                        <a:rPr lang="el-GR" sz="1500" kern="1200" dirty="0"/>
                        <a:t>Μειώνει</a:t>
                      </a:r>
                      <a:r>
                        <a:rPr lang="el-GR" sz="1500" kern="1200" baseline="0" dirty="0"/>
                        <a:t> το άγχος</a:t>
                      </a:r>
                      <a:endParaRPr lang="el-GR" sz="1500" kern="1200" dirty="0">
                        <a:solidFill>
                          <a:schemeClr val="dk1"/>
                        </a:solidFill>
                        <a:latin typeface="+mn-lt"/>
                        <a:ea typeface="+mn-ea"/>
                        <a:cs typeface="+mn-cs"/>
                      </a:endParaRPr>
                    </a:p>
                  </a:txBody>
                  <a:tcPr/>
                </a:tc>
                <a:extLst>
                  <a:ext uri="{0D108BD9-81ED-4DB2-BD59-A6C34878D82A}">
                    <a16:rowId xmlns:a16="http://schemas.microsoft.com/office/drawing/2014/main" val="10003"/>
                  </a:ext>
                </a:extLst>
              </a:tr>
              <a:tr h="390747">
                <a:tc>
                  <a:txBody>
                    <a:bodyPr/>
                    <a:lstStyle/>
                    <a:p>
                      <a:r>
                        <a:rPr lang="el-GR" sz="1500" kern="1200" dirty="0"/>
                        <a:t>Εντείνει την</a:t>
                      </a:r>
                      <a:r>
                        <a:rPr lang="el-GR" sz="1500" kern="1200" baseline="0" dirty="0"/>
                        <a:t> εξερευνητική λειτουργία για εναλλακτικές τροφές</a:t>
                      </a:r>
                      <a:endParaRPr lang="el-GR" sz="1500" kern="1200" dirty="0">
                        <a:solidFill>
                          <a:schemeClr val="dk1"/>
                        </a:solidFill>
                        <a:latin typeface="+mn-lt"/>
                        <a:ea typeface="+mn-ea"/>
                        <a:cs typeface="+mn-cs"/>
                      </a:endParaRPr>
                    </a:p>
                  </a:txBody>
                  <a:tcPr/>
                </a:tc>
                <a:extLst>
                  <a:ext uri="{0D108BD9-81ED-4DB2-BD59-A6C34878D82A}">
                    <a16:rowId xmlns:a16="http://schemas.microsoft.com/office/drawing/2014/main" val="10004"/>
                  </a:ext>
                </a:extLst>
              </a:tr>
              <a:tr h="390747">
                <a:tc>
                  <a:txBody>
                    <a:bodyPr/>
                    <a:lstStyle/>
                    <a:p>
                      <a:r>
                        <a:rPr lang="el-GR" sz="1500" kern="1200" dirty="0"/>
                        <a:t>Ερεθίζει κορυφαία μέρη του εγκεφάλου</a:t>
                      </a:r>
                      <a:r>
                        <a:rPr lang="el-GR" sz="1500" kern="1200" baseline="0" dirty="0"/>
                        <a:t> που δεν χρησιμοποιούμε </a:t>
                      </a:r>
                      <a:endParaRPr lang="el-GR" sz="1500" kern="1200" dirty="0">
                        <a:solidFill>
                          <a:schemeClr val="dk1"/>
                        </a:solidFill>
                        <a:latin typeface="+mn-lt"/>
                        <a:ea typeface="+mn-ea"/>
                        <a:cs typeface="+mn-cs"/>
                      </a:endParaRPr>
                    </a:p>
                  </a:txBody>
                  <a:tcPr/>
                </a:tc>
                <a:extLst>
                  <a:ext uri="{0D108BD9-81ED-4DB2-BD59-A6C34878D82A}">
                    <a16:rowId xmlns:a16="http://schemas.microsoft.com/office/drawing/2014/main" val="1055605790"/>
                  </a:ext>
                </a:extLst>
              </a:tr>
              <a:tr h="390747">
                <a:tc>
                  <a:txBody>
                    <a:bodyPr/>
                    <a:lstStyle/>
                    <a:p>
                      <a:r>
                        <a:rPr lang="el-GR" sz="1500" kern="1200" dirty="0"/>
                        <a:t>Αυτό-έκφραση </a:t>
                      </a:r>
                      <a:endParaRPr lang="el-GR" sz="1500" kern="1200" dirty="0">
                        <a:solidFill>
                          <a:schemeClr val="dk1"/>
                        </a:solidFill>
                        <a:latin typeface="+mn-lt"/>
                        <a:ea typeface="+mn-ea"/>
                        <a:cs typeface="+mn-cs"/>
                      </a:endParaRPr>
                    </a:p>
                  </a:txBody>
                  <a:tcPr/>
                </a:tc>
                <a:extLst>
                  <a:ext uri="{0D108BD9-81ED-4DB2-BD59-A6C34878D82A}">
                    <a16:rowId xmlns:a16="http://schemas.microsoft.com/office/drawing/2014/main" val="10006"/>
                  </a:ext>
                </a:extLst>
              </a:tr>
              <a:tr h="390747">
                <a:tc>
                  <a:txBody>
                    <a:bodyPr/>
                    <a:lstStyle/>
                    <a:p>
                      <a:r>
                        <a:rPr lang="el-GR" sz="1500" kern="1200" dirty="0"/>
                        <a:t>Βοηθά</a:t>
                      </a:r>
                      <a:r>
                        <a:rPr lang="el-GR" sz="1500" kern="1200" baseline="0" dirty="0"/>
                        <a:t> στην αλλαγή και μετάβαση</a:t>
                      </a:r>
                      <a:endParaRPr lang="el-GR" sz="1500" kern="1200" dirty="0">
                        <a:solidFill>
                          <a:schemeClr val="dk1"/>
                        </a:solidFill>
                        <a:latin typeface="+mn-lt"/>
                        <a:ea typeface="+mn-ea"/>
                        <a:cs typeface="+mn-cs"/>
                      </a:endParaRPr>
                    </a:p>
                  </a:txBody>
                  <a:tcPr/>
                </a:tc>
                <a:extLst>
                  <a:ext uri="{0D108BD9-81ED-4DB2-BD59-A6C34878D82A}">
                    <a16:rowId xmlns:a16="http://schemas.microsoft.com/office/drawing/2014/main" val="232684628"/>
                  </a:ext>
                </a:extLst>
              </a:tr>
              <a:tr h="390747">
                <a:tc>
                  <a:txBody>
                    <a:bodyPr/>
                    <a:lstStyle/>
                    <a:p>
                      <a:r>
                        <a:rPr lang="el-GR" sz="1500" kern="1200" dirty="0"/>
                        <a:t>Απόδειξη</a:t>
                      </a:r>
                      <a:r>
                        <a:rPr lang="el-GR" sz="1500" kern="1200" baseline="0" dirty="0"/>
                        <a:t> αυτοελέγχου</a:t>
                      </a:r>
                      <a:endParaRPr lang="el-GR" sz="1500" kern="1200" dirty="0">
                        <a:solidFill>
                          <a:schemeClr val="dk1"/>
                        </a:solidFill>
                        <a:latin typeface="+mn-lt"/>
                        <a:ea typeface="+mn-ea"/>
                        <a:cs typeface="+mn-cs"/>
                      </a:endParaRPr>
                    </a:p>
                  </a:txBody>
                  <a:tcPr/>
                </a:tc>
                <a:extLst>
                  <a:ext uri="{0D108BD9-81ED-4DB2-BD59-A6C34878D82A}">
                    <a16:rowId xmlns:a16="http://schemas.microsoft.com/office/drawing/2014/main" val="2580569365"/>
                  </a:ext>
                </a:extLst>
              </a:tr>
              <a:tr h="390747">
                <a:tc>
                  <a:txBody>
                    <a:bodyPr/>
                    <a:lstStyle/>
                    <a:p>
                      <a:r>
                        <a:rPr lang="el-GR" sz="1500" kern="1200" dirty="0"/>
                        <a:t>Απόδειξη</a:t>
                      </a:r>
                      <a:r>
                        <a:rPr lang="el-GR" sz="1500" kern="1200" baseline="0" dirty="0"/>
                        <a:t> ότι είμαστε μάχιμοι</a:t>
                      </a:r>
                      <a:endParaRPr lang="el-GR" sz="1500" kern="1200" dirty="0">
                        <a:solidFill>
                          <a:schemeClr val="dk1"/>
                        </a:solidFill>
                        <a:latin typeface="+mn-lt"/>
                        <a:ea typeface="+mn-ea"/>
                        <a:cs typeface="+mn-cs"/>
                      </a:endParaRPr>
                    </a:p>
                  </a:txBody>
                  <a:tcPr/>
                </a:tc>
                <a:extLst>
                  <a:ext uri="{0D108BD9-81ED-4DB2-BD59-A6C34878D82A}">
                    <a16:rowId xmlns:a16="http://schemas.microsoft.com/office/drawing/2014/main" val="20749560"/>
                  </a:ext>
                </a:extLst>
              </a:tr>
              <a:tr h="390747">
                <a:tc>
                  <a:txBody>
                    <a:bodyPr/>
                    <a:lstStyle/>
                    <a:p>
                      <a:r>
                        <a:rPr lang="el-GR" sz="1500" kern="1200" dirty="0"/>
                        <a:t>Βοηθά</a:t>
                      </a:r>
                      <a:r>
                        <a:rPr lang="el-GR" sz="1500" kern="1200" baseline="0" dirty="0"/>
                        <a:t> την αναπαραγωγή των ειδών </a:t>
                      </a:r>
                      <a:endParaRPr lang="el-GR" sz="1500" kern="1200" dirty="0">
                        <a:solidFill>
                          <a:schemeClr val="dk1"/>
                        </a:solidFill>
                        <a:latin typeface="+mn-lt"/>
                        <a:ea typeface="+mn-ea"/>
                        <a:cs typeface="+mn-cs"/>
                      </a:endParaRPr>
                    </a:p>
                  </a:txBody>
                  <a:tcPr/>
                </a:tc>
                <a:extLst>
                  <a:ext uri="{0D108BD9-81ED-4DB2-BD59-A6C34878D82A}">
                    <a16:rowId xmlns:a16="http://schemas.microsoft.com/office/drawing/2014/main" val="2352196671"/>
                  </a:ext>
                </a:extLst>
              </a:tr>
              <a:tr h="390747">
                <a:tc>
                  <a:txBody>
                    <a:bodyPr/>
                    <a:lstStyle/>
                    <a:p>
                      <a:r>
                        <a:rPr lang="el-GR" sz="1500" kern="1200" dirty="0"/>
                        <a:t>Βοηθά στην ένωση με άλλους ανθρώπους</a:t>
                      </a:r>
                      <a:endParaRPr lang="el-GR" sz="1500" kern="1200" dirty="0">
                        <a:solidFill>
                          <a:schemeClr val="dk1"/>
                        </a:solidFill>
                        <a:latin typeface="+mn-lt"/>
                        <a:ea typeface="+mn-ea"/>
                        <a:cs typeface="+mn-cs"/>
                      </a:endParaRPr>
                    </a:p>
                  </a:txBody>
                  <a:tcPr/>
                </a:tc>
                <a:extLst>
                  <a:ext uri="{0D108BD9-81ED-4DB2-BD59-A6C34878D82A}">
                    <a16:rowId xmlns:a16="http://schemas.microsoft.com/office/drawing/2014/main" val="10011"/>
                  </a:ext>
                </a:extLst>
              </a:tr>
              <a:tr h="390747">
                <a:tc>
                  <a:txBody>
                    <a:bodyPr/>
                    <a:lstStyle/>
                    <a:p>
                      <a:r>
                        <a:rPr lang="el-GR" sz="1500" kern="1200" dirty="0"/>
                        <a:t>Προσδίδει</a:t>
                      </a:r>
                      <a:r>
                        <a:rPr lang="el-GR" sz="1500" kern="1200" baseline="0" dirty="0"/>
                        <a:t> ζωτικότητα</a:t>
                      </a:r>
                      <a:endParaRPr lang="el-GR" sz="1500" kern="1200" dirty="0">
                        <a:solidFill>
                          <a:schemeClr val="dk1"/>
                        </a:solidFill>
                        <a:latin typeface="+mn-lt"/>
                        <a:ea typeface="+mn-ea"/>
                        <a:cs typeface="+mn-cs"/>
                      </a:endParaRPr>
                    </a:p>
                  </a:txBody>
                  <a:tcPr/>
                </a:tc>
                <a:extLst>
                  <a:ext uri="{0D108BD9-81ED-4DB2-BD59-A6C34878D82A}">
                    <a16:rowId xmlns:a16="http://schemas.microsoft.com/office/drawing/2014/main" val="10012"/>
                  </a:ext>
                </a:extLst>
              </a:tr>
            </a:tbl>
          </a:graphicData>
        </a:graphic>
      </p:graphicFrame>
    </p:spTree>
    <p:extLst>
      <p:ext uri="{BB962C8B-B14F-4D97-AF65-F5344CB8AC3E}">
        <p14:creationId xmlns:p14="http://schemas.microsoft.com/office/powerpoint/2010/main" val="70065714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6">
            <a:extLst>
              <a:ext uri="{FF2B5EF4-FFF2-40B4-BE49-F238E27FC236}">
                <a16:creationId xmlns:a16="http://schemas.microsoft.com/office/drawing/2014/main" id="{330CA386-63DB-4D89-88BE-9C0DC2EFE2BB}"/>
              </a:ext>
            </a:extLst>
          </p:cNvPr>
          <p:cNvSpPr/>
          <p:nvPr/>
        </p:nvSpPr>
        <p:spPr>
          <a:xfrm>
            <a:off x="541867" y="2799921"/>
            <a:ext cx="8353777" cy="1015663"/>
          </a:xfrm>
          <a:prstGeom prst="rect">
            <a:avLst/>
          </a:prstGeom>
        </p:spPr>
        <p:txBody>
          <a:bodyPr wrap="square">
            <a:spAutoFit/>
          </a:bodyPr>
          <a:lstStyle/>
          <a:p>
            <a:pPr algn="ctr"/>
            <a:r>
              <a:rPr lang="el-GR" sz="3000" dirty="0">
                <a:latin typeface="Segoe UI" panose="020B0502040204020203" pitchFamily="34" charset="0"/>
                <a:ea typeface="Segoe UI" panose="020B0502040204020203" pitchFamily="34" charset="0"/>
                <a:cs typeface="Segoe UI" panose="020B0502040204020203" pitchFamily="34" charset="0"/>
              </a:rPr>
              <a:t>Από πού προέρχονται όλες αυτές οι αντιδράσεις στο αλκοόλ</a:t>
            </a:r>
            <a:r>
              <a:rPr lang="en-US" sz="3000" dirty="0">
                <a:latin typeface="Segoe UI" panose="020B0502040204020203" pitchFamily="34" charset="0"/>
                <a:ea typeface="Segoe UI" panose="020B0502040204020203" pitchFamily="34" charset="0"/>
                <a:cs typeface="Segoe UI" panose="020B0502040204020203" pitchFamily="34" charset="0"/>
              </a:rPr>
              <a:t>;</a:t>
            </a:r>
            <a:endParaRPr lang="el-GR" sz="2100" dirty="0">
              <a:latin typeface="Segoe UI" panose="020B0502040204020203" pitchFamily="34" charset="0"/>
              <a:ea typeface="Segoe UI" panose="020B0502040204020203" pitchFamily="34" charset="0"/>
              <a:cs typeface="Segoe UI" panose="020B0502040204020203" pitchFamily="34" charset="0"/>
            </a:endParaRPr>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99909" y="862823"/>
            <a:ext cx="2271891" cy="321284"/>
          </a:xfrm>
          <a:prstGeom prst="rect">
            <a:avLst/>
          </a:prstGeom>
        </p:spPr>
      </p:pic>
    </p:spTree>
    <p:extLst>
      <p:ext uri="{BB962C8B-B14F-4D97-AF65-F5344CB8AC3E}">
        <p14:creationId xmlns:p14="http://schemas.microsoft.com/office/powerpoint/2010/main" val="156452259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6">
            <a:extLst>
              <a:ext uri="{FF2B5EF4-FFF2-40B4-BE49-F238E27FC236}">
                <a16:creationId xmlns:a16="http://schemas.microsoft.com/office/drawing/2014/main" id="{330CA386-63DB-4D89-88BE-9C0DC2EFE2BB}"/>
              </a:ext>
            </a:extLst>
          </p:cNvPr>
          <p:cNvSpPr/>
          <p:nvPr/>
        </p:nvSpPr>
        <p:spPr>
          <a:xfrm>
            <a:off x="4610270" y="2586375"/>
            <a:ext cx="3075044" cy="1477328"/>
          </a:xfrm>
          <a:prstGeom prst="rect">
            <a:avLst/>
          </a:prstGeom>
        </p:spPr>
        <p:txBody>
          <a:bodyPr wrap="square">
            <a:spAutoFit/>
          </a:bodyPr>
          <a:lstStyle/>
          <a:p>
            <a:pPr algn="ctr"/>
            <a:r>
              <a:rPr lang="el-GR" sz="3000" dirty="0">
                <a:latin typeface="Segoe UI" panose="020B0502040204020203" pitchFamily="34" charset="0"/>
                <a:ea typeface="Segoe UI" panose="020B0502040204020203" pitchFamily="34" charset="0"/>
                <a:cs typeface="Segoe UI" panose="020B0502040204020203" pitchFamily="34" charset="0"/>
              </a:rPr>
              <a:t>Μια διεπιστημονική  έρευνα 11 ετών </a:t>
            </a:r>
            <a:endParaRPr lang="el-GR" sz="2100" dirty="0">
              <a:latin typeface="Segoe UI" panose="020B0502040204020203" pitchFamily="34" charset="0"/>
              <a:ea typeface="Segoe UI" panose="020B0502040204020203" pitchFamily="34" charset="0"/>
              <a:cs typeface="Segoe UI" panose="020B0502040204020203" pitchFamily="34" charset="0"/>
            </a:endParaRPr>
          </a:p>
        </p:txBody>
      </p:sp>
      <p:pic>
        <p:nvPicPr>
          <p:cNvPr id="3"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67532" y="1119897"/>
            <a:ext cx="4618206" cy="4618206"/>
          </a:xfrm>
          <a:prstGeom prst="rect">
            <a:avLst/>
          </a:prstGeom>
        </p:spPr>
      </p:pic>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99909" y="862823"/>
            <a:ext cx="2271891" cy="321284"/>
          </a:xfrm>
          <a:prstGeom prst="rect">
            <a:avLst/>
          </a:prstGeom>
        </p:spPr>
      </p:pic>
    </p:spTree>
    <p:extLst>
      <p:ext uri="{BB962C8B-B14F-4D97-AF65-F5344CB8AC3E}">
        <p14:creationId xmlns:p14="http://schemas.microsoft.com/office/powerpoint/2010/main" val="156452259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3"/>
          <p:cNvPicPr>
            <a:picLocks noChangeAspect="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2125945" y="1115501"/>
            <a:ext cx="4778772" cy="4739504"/>
          </a:xfrm>
          <a:prstGeom prst="rect">
            <a:avLst/>
          </a:prstGeom>
          <a:effectLst>
            <a:outerShdw blurRad="50800" dist="38100" dir="5400000" algn="t" rotWithShape="0">
              <a:prstClr val="black">
                <a:alpha val="40000"/>
              </a:prstClr>
            </a:outerShdw>
          </a:effectLst>
        </p:spPr>
      </p:pic>
      <p:sp>
        <p:nvSpPr>
          <p:cNvPr id="3" name="TextBox 2">
            <a:extLst>
              <a:ext uri="{FF2B5EF4-FFF2-40B4-BE49-F238E27FC236}">
                <a16:creationId xmlns:a16="http://schemas.microsoft.com/office/drawing/2014/main" id="{846ED362-3B88-44A6-9190-4DCDA506EB4B}"/>
              </a:ext>
            </a:extLst>
          </p:cNvPr>
          <p:cNvSpPr txBox="1"/>
          <p:nvPr/>
        </p:nvSpPr>
        <p:spPr>
          <a:xfrm>
            <a:off x="291675" y="6008684"/>
            <a:ext cx="8560649" cy="424732"/>
          </a:xfrm>
          <a:prstGeom prst="rect">
            <a:avLst/>
          </a:prstGeom>
          <a:noFill/>
        </p:spPr>
        <p:txBody>
          <a:bodyPr wrap="square" rtlCol="0">
            <a:spAutoFit/>
          </a:bodyPr>
          <a:lstStyle/>
          <a:p>
            <a:pPr algn="ctr">
              <a:lnSpc>
                <a:spcPct val="90000"/>
              </a:lnSpc>
              <a:spcBef>
                <a:spcPts val="1000"/>
              </a:spcBef>
            </a:pPr>
            <a:r>
              <a:rPr lang="en-GB" sz="1200" dirty="0">
                <a:latin typeface="Segoe UI" panose="020B0502040204020203" pitchFamily="34" charset="0"/>
                <a:ea typeface="Segoe UI" panose="020B0502040204020203" pitchFamily="34" charset="0"/>
                <a:cs typeface="Segoe UI" panose="020B0502040204020203" pitchFamily="34" charset="0"/>
              </a:rPr>
              <a:t>C. Pantidos, Living Brands: How Biology and Neuroscience Shape Consumer Behaviour and Brand Desirability, </a:t>
            </a:r>
            <a:br>
              <a:rPr lang="en-GB" sz="1200" dirty="0">
                <a:latin typeface="Segoe UI" panose="020B0502040204020203" pitchFamily="34" charset="0"/>
                <a:ea typeface="Segoe UI" panose="020B0502040204020203" pitchFamily="34" charset="0"/>
                <a:cs typeface="Segoe UI" panose="020B0502040204020203" pitchFamily="34" charset="0"/>
              </a:rPr>
            </a:br>
            <a:r>
              <a:rPr lang="en-GB" sz="1200" dirty="0">
                <a:latin typeface="Segoe UI" panose="020B0502040204020203" pitchFamily="34" charset="0"/>
                <a:ea typeface="Segoe UI" panose="020B0502040204020203" pitchFamily="34" charset="0"/>
                <a:cs typeface="Segoe UI" panose="020B0502040204020203" pitchFamily="34" charset="0"/>
              </a:rPr>
              <a:t>Lid Publishing, London, 201</a:t>
            </a:r>
            <a:r>
              <a:rPr lang="el-GR" sz="1200" dirty="0">
                <a:latin typeface="Segoe UI" panose="020B0502040204020203" pitchFamily="34" charset="0"/>
                <a:ea typeface="Segoe UI" panose="020B0502040204020203" pitchFamily="34" charset="0"/>
                <a:cs typeface="Segoe UI" panose="020B0502040204020203" pitchFamily="34" charset="0"/>
              </a:rPr>
              <a:t>8</a:t>
            </a:r>
            <a:r>
              <a:rPr lang="en-GB" sz="1200" dirty="0">
                <a:latin typeface="Segoe UI" panose="020B0502040204020203" pitchFamily="34" charset="0"/>
                <a:ea typeface="Segoe UI" panose="020B0502040204020203" pitchFamily="34" charset="0"/>
                <a:cs typeface="Segoe UI" panose="020B0502040204020203" pitchFamily="34" charset="0"/>
              </a:rPr>
              <a:t>, p. </a:t>
            </a:r>
            <a:r>
              <a:rPr lang="el-GR" sz="1200" dirty="0">
                <a:latin typeface="Segoe UI" panose="020B0502040204020203" pitchFamily="34" charset="0"/>
                <a:ea typeface="Segoe UI" panose="020B0502040204020203" pitchFamily="34" charset="0"/>
                <a:cs typeface="Segoe UI" panose="020B0502040204020203" pitchFamily="34" charset="0"/>
              </a:rPr>
              <a:t>10</a:t>
            </a:r>
            <a:endParaRPr lang="en-GB" sz="1200" dirty="0">
              <a:latin typeface="Segoe UI" panose="020B0502040204020203" pitchFamily="34" charset="0"/>
              <a:ea typeface="Segoe UI" panose="020B0502040204020203" pitchFamily="34" charset="0"/>
              <a:cs typeface="Segoe UI" panose="020B0502040204020203" pitchFamily="34" charset="0"/>
            </a:endParaRPr>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99909" y="862823"/>
            <a:ext cx="2271891" cy="321284"/>
          </a:xfrm>
          <a:prstGeom prst="rect">
            <a:avLst/>
          </a:prstGeom>
        </p:spPr>
      </p:pic>
      <p:sp>
        <p:nvSpPr>
          <p:cNvPr id="5" name="Βέλος: Κάτω 3">
            <a:extLst>
              <a:ext uri="{FF2B5EF4-FFF2-40B4-BE49-F238E27FC236}">
                <a16:creationId xmlns:a16="http://schemas.microsoft.com/office/drawing/2014/main" id="{A8E0CCCE-437A-40AF-8770-0870CF349EF4}"/>
              </a:ext>
            </a:extLst>
          </p:cNvPr>
          <p:cNvSpPr/>
          <p:nvPr/>
        </p:nvSpPr>
        <p:spPr>
          <a:xfrm flipH="1">
            <a:off x="3865577" y="314326"/>
            <a:ext cx="1064518" cy="869782"/>
          </a:xfrm>
          <a:prstGeom prst="downArrow">
            <a:avLst/>
          </a:prstGeom>
          <a:solidFill>
            <a:srgbClr val="FFFF00"/>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spTree>
    <p:extLst>
      <p:ext uri="{BB962C8B-B14F-4D97-AF65-F5344CB8AC3E}">
        <p14:creationId xmlns:p14="http://schemas.microsoft.com/office/powerpoint/2010/main" val="15645225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mph" presetSubtype="0" repeatCount="indefinite" fill="hold" grpId="0" nodeType="afterEffect">
                                  <p:stCondLst>
                                    <p:cond delay="0"/>
                                  </p:stCondLst>
                                  <p:childTnLst>
                                    <p:animEffect transition="out" filter="fade">
                                      <p:cBhvr>
                                        <p:cTn id="6" dur="1000" tmFilter="0, 0; .2, .5; .8, .5; 1, 0"/>
                                        <p:tgtEl>
                                          <p:spTgt spid="5"/>
                                        </p:tgtEl>
                                      </p:cBhvr>
                                    </p:animEffect>
                                    <p:animScale>
                                      <p:cBhvr>
                                        <p:cTn id="7" dur="500" autoRev="1" fill="hold"/>
                                        <p:tgtEl>
                                          <p:spTgt spid="5"/>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4"/>
          <p:cNvPicPr>
            <a:picLocks noChangeAspect="1"/>
          </p:cNvPicPr>
          <p:nvPr/>
        </p:nvPicPr>
        <p:blipFill rotWithShape="1">
          <a:blip r:embed="rId2">
            <a:extLst>
              <a:ext uri="{28A0092B-C50C-407E-A947-70E740481C1C}">
                <a14:useLocalDpi xmlns:a14="http://schemas.microsoft.com/office/drawing/2010/main" val="0"/>
              </a:ext>
            </a:extLst>
          </a:blip>
          <a:srcRect l="-557" t="7564" r="557" b="8992"/>
          <a:stretch/>
        </p:blipFill>
        <p:spPr>
          <a:xfrm>
            <a:off x="1595572" y="148590"/>
            <a:ext cx="6042781" cy="5932170"/>
          </a:xfrm>
          <a:prstGeom prst="rect">
            <a:avLst/>
          </a:prstGeom>
          <a:effectLst>
            <a:outerShdw blurRad="50800" dist="38100" dir="5400000" algn="t" rotWithShape="0">
              <a:prstClr val="black">
                <a:alpha val="40000"/>
              </a:prstClr>
            </a:outerShdw>
          </a:effectLst>
        </p:spPr>
      </p:pic>
      <p:sp>
        <p:nvSpPr>
          <p:cNvPr id="4" name="TextBox 3">
            <a:extLst>
              <a:ext uri="{FF2B5EF4-FFF2-40B4-BE49-F238E27FC236}">
                <a16:creationId xmlns:a16="http://schemas.microsoft.com/office/drawing/2014/main" id="{846ED362-3B88-44A6-9190-4DCDA506EB4B}"/>
              </a:ext>
            </a:extLst>
          </p:cNvPr>
          <p:cNvSpPr txBox="1"/>
          <p:nvPr/>
        </p:nvSpPr>
        <p:spPr>
          <a:xfrm>
            <a:off x="303105" y="6031622"/>
            <a:ext cx="8560649" cy="424732"/>
          </a:xfrm>
          <a:prstGeom prst="rect">
            <a:avLst/>
          </a:prstGeom>
          <a:noFill/>
        </p:spPr>
        <p:txBody>
          <a:bodyPr wrap="square" rtlCol="0">
            <a:spAutoFit/>
          </a:bodyPr>
          <a:lstStyle/>
          <a:p>
            <a:pPr algn="ctr">
              <a:lnSpc>
                <a:spcPct val="90000"/>
              </a:lnSpc>
              <a:spcBef>
                <a:spcPts val="1000"/>
              </a:spcBef>
            </a:pPr>
            <a:r>
              <a:rPr lang="en-GB" sz="1200" dirty="0">
                <a:latin typeface="Segoe UI" panose="020B0502040204020203" pitchFamily="34" charset="0"/>
                <a:ea typeface="Segoe UI" panose="020B0502040204020203" pitchFamily="34" charset="0"/>
                <a:cs typeface="Segoe UI" panose="020B0502040204020203" pitchFamily="34" charset="0"/>
              </a:rPr>
              <a:t>C. Pantidos, Living Brands: How Biology and Neuroscience Shape Consumer Behaviour and Brand Desirability, </a:t>
            </a:r>
            <a:br>
              <a:rPr lang="en-GB" sz="1200" dirty="0">
                <a:latin typeface="Segoe UI" panose="020B0502040204020203" pitchFamily="34" charset="0"/>
                <a:ea typeface="Segoe UI" panose="020B0502040204020203" pitchFamily="34" charset="0"/>
                <a:cs typeface="Segoe UI" panose="020B0502040204020203" pitchFamily="34" charset="0"/>
              </a:rPr>
            </a:br>
            <a:r>
              <a:rPr lang="en-GB" sz="1200" dirty="0">
                <a:latin typeface="Segoe UI" panose="020B0502040204020203" pitchFamily="34" charset="0"/>
                <a:ea typeface="Segoe UI" panose="020B0502040204020203" pitchFamily="34" charset="0"/>
                <a:cs typeface="Segoe UI" panose="020B0502040204020203" pitchFamily="34" charset="0"/>
              </a:rPr>
              <a:t>Lid Publishing, London, 201</a:t>
            </a:r>
            <a:r>
              <a:rPr lang="el-GR" sz="1200" dirty="0">
                <a:latin typeface="Segoe UI" panose="020B0502040204020203" pitchFamily="34" charset="0"/>
                <a:ea typeface="Segoe UI" panose="020B0502040204020203" pitchFamily="34" charset="0"/>
                <a:cs typeface="Segoe UI" panose="020B0502040204020203" pitchFamily="34" charset="0"/>
              </a:rPr>
              <a:t>8</a:t>
            </a:r>
            <a:r>
              <a:rPr lang="en-GB" sz="1200" dirty="0">
                <a:latin typeface="Segoe UI" panose="020B0502040204020203" pitchFamily="34" charset="0"/>
                <a:ea typeface="Segoe UI" panose="020B0502040204020203" pitchFamily="34" charset="0"/>
                <a:cs typeface="Segoe UI" panose="020B0502040204020203" pitchFamily="34" charset="0"/>
              </a:rPr>
              <a:t>, p. </a:t>
            </a:r>
            <a:r>
              <a:rPr lang="en-US" sz="1200" dirty="0">
                <a:latin typeface="Segoe UI" panose="020B0502040204020203" pitchFamily="34" charset="0"/>
                <a:ea typeface="Segoe UI" panose="020B0502040204020203" pitchFamily="34" charset="0"/>
                <a:cs typeface="Segoe UI" panose="020B0502040204020203" pitchFamily="34" charset="0"/>
              </a:rPr>
              <a:t>394</a:t>
            </a:r>
            <a:endParaRPr lang="en-GB" sz="1200" dirty="0">
              <a:latin typeface="Segoe UI" panose="020B0502040204020203" pitchFamily="34" charset="0"/>
              <a:ea typeface="Segoe UI" panose="020B0502040204020203" pitchFamily="34" charset="0"/>
              <a:cs typeface="Segoe UI" panose="020B0502040204020203" pitchFamily="34" charset="0"/>
            </a:endParaRPr>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45579" y="862823"/>
            <a:ext cx="2271891" cy="321284"/>
          </a:xfrm>
          <a:prstGeom prst="rect">
            <a:avLst/>
          </a:prstGeom>
        </p:spPr>
      </p:pic>
    </p:spTree>
    <p:extLst>
      <p:ext uri="{BB962C8B-B14F-4D97-AF65-F5344CB8AC3E}">
        <p14:creationId xmlns:p14="http://schemas.microsoft.com/office/powerpoint/2010/main" val="156452259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9D798D35-01A5-4188-B24E-850ECB05ECC6}"/>
              </a:ext>
            </a:extLst>
          </p:cNvPr>
          <p:cNvSpPr txBox="1"/>
          <p:nvPr/>
        </p:nvSpPr>
        <p:spPr>
          <a:xfrm>
            <a:off x="239986" y="1644552"/>
            <a:ext cx="4903049" cy="3970318"/>
          </a:xfrm>
          <a:prstGeom prst="rect">
            <a:avLst/>
          </a:prstGeom>
          <a:noFill/>
        </p:spPr>
        <p:txBody>
          <a:bodyPr wrap="square" rtlCol="0">
            <a:spAutoFit/>
          </a:bodyPr>
          <a:lstStyle/>
          <a:p>
            <a:pPr marL="457200" indent="-457200">
              <a:buFont typeface="Arial" panose="020B0604020202020204" pitchFamily="34" charset="0"/>
              <a:buChar char="•"/>
            </a:pPr>
            <a:r>
              <a:rPr lang="el-GR" sz="2800" dirty="0">
                <a:latin typeface="Segoe UI" panose="020B0502040204020203" pitchFamily="34" charset="0"/>
                <a:ea typeface="Segoe UI" panose="020B0502040204020203" pitchFamily="34" charset="0"/>
                <a:cs typeface="Segoe UI" panose="020B0502040204020203" pitchFamily="34" charset="0"/>
              </a:rPr>
              <a:t>Οι επιτυχημένες μάρκες έχουν ψυχή, δίνουν νόημα πέρα από την ποιότητα του προϊόντος</a:t>
            </a:r>
            <a:endParaRPr lang="en-US" sz="2800" dirty="0">
              <a:latin typeface="Segoe UI" panose="020B0502040204020203" pitchFamily="34" charset="0"/>
              <a:ea typeface="Segoe UI" panose="020B0502040204020203" pitchFamily="34" charset="0"/>
              <a:cs typeface="Segoe UI" panose="020B0502040204020203" pitchFamily="34" charset="0"/>
            </a:endParaRPr>
          </a:p>
          <a:p>
            <a:pPr marL="457200" indent="-457200">
              <a:buFont typeface="Arial" panose="020B0604020202020204" pitchFamily="34" charset="0"/>
              <a:buChar char="•"/>
            </a:pPr>
            <a:endParaRPr lang="el-GR" sz="2800" dirty="0">
              <a:latin typeface="Segoe UI" panose="020B0502040204020203" pitchFamily="34" charset="0"/>
              <a:ea typeface="Segoe UI" panose="020B0502040204020203" pitchFamily="34" charset="0"/>
              <a:cs typeface="Segoe UI" panose="020B0502040204020203" pitchFamily="34" charset="0"/>
            </a:endParaRPr>
          </a:p>
          <a:p>
            <a:pPr marL="457200" indent="-457200">
              <a:buFont typeface="Arial" panose="020B0604020202020204" pitchFamily="34" charset="0"/>
              <a:buChar char="•"/>
            </a:pPr>
            <a:r>
              <a:rPr lang="el-GR" sz="2800" dirty="0">
                <a:latin typeface="Segoe UI" panose="020B0502040204020203" pitchFamily="34" charset="0"/>
                <a:ea typeface="Segoe UI" panose="020B0502040204020203" pitchFamily="34" charset="0"/>
                <a:cs typeface="Segoe UI" panose="020B0502040204020203" pitchFamily="34" charset="0"/>
              </a:rPr>
              <a:t>Οι υπόλοιπες μάρκες  αναπόφευκτα χάνονται στην ομοιότητα και την κοινοτυπία </a:t>
            </a:r>
            <a:endParaRPr lang="en-US" sz="2800" dirty="0">
              <a:latin typeface="Segoe UI" panose="020B0502040204020203" pitchFamily="34" charset="0"/>
              <a:ea typeface="Segoe UI" panose="020B0502040204020203" pitchFamily="34" charset="0"/>
              <a:cs typeface="Segoe UI" panose="020B0502040204020203" pitchFamily="34" charset="0"/>
            </a:endParaRPr>
          </a:p>
        </p:txBody>
      </p:sp>
      <p:pic>
        <p:nvPicPr>
          <p:cNvPr id="5" name="Picture 2" descr="Αποτέλεσμα εικόνας για thousands of wine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284048" y="2206171"/>
            <a:ext cx="3589019" cy="2394566"/>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99909" y="862823"/>
            <a:ext cx="2271891" cy="321284"/>
          </a:xfrm>
          <a:prstGeom prst="rect">
            <a:avLst/>
          </a:prstGeom>
        </p:spPr>
      </p:pic>
    </p:spTree>
    <p:extLst>
      <p:ext uri="{BB962C8B-B14F-4D97-AF65-F5344CB8AC3E}">
        <p14:creationId xmlns:p14="http://schemas.microsoft.com/office/powerpoint/2010/main" val="213515601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57214" y="1498460"/>
            <a:ext cx="3720874" cy="4401205"/>
          </a:xfrm>
          <a:prstGeom prst="rect">
            <a:avLst/>
          </a:prstGeom>
        </p:spPr>
        <p:txBody>
          <a:bodyPr wrap="square">
            <a:spAutoFit/>
          </a:bodyPr>
          <a:lstStyle/>
          <a:p>
            <a:pPr marL="342900" indent="-342900">
              <a:buFont typeface="Arial" panose="020B0604020202020204" pitchFamily="34" charset="0"/>
              <a:buChar char="•"/>
            </a:pPr>
            <a:r>
              <a:rPr lang="el-GR" sz="2800" dirty="0">
                <a:latin typeface="Segoe UI" panose="020B0502040204020203" pitchFamily="34" charset="0"/>
                <a:ea typeface="Segoe UI" panose="020B0502040204020203" pitchFamily="34" charset="0"/>
                <a:cs typeface="Segoe UI" panose="020B0502040204020203" pitchFamily="34" charset="0"/>
              </a:rPr>
              <a:t>Δεν φτάνει ένα καλό προϊόν μια διαφήμιση</a:t>
            </a:r>
            <a:r>
              <a:rPr lang="en-US" sz="2800" dirty="0">
                <a:latin typeface="Segoe UI" panose="020B0502040204020203" pitchFamily="34" charset="0"/>
                <a:ea typeface="Segoe UI" panose="020B0502040204020203" pitchFamily="34" charset="0"/>
                <a:cs typeface="Segoe UI" panose="020B0502040204020203" pitchFamily="34" charset="0"/>
              </a:rPr>
              <a:t>, </a:t>
            </a:r>
            <a:r>
              <a:rPr lang="el-GR" sz="2800" dirty="0">
                <a:latin typeface="Segoe UI" panose="020B0502040204020203" pitchFamily="34" charset="0"/>
                <a:ea typeface="Segoe UI" panose="020B0502040204020203" pitchFamily="34" charset="0"/>
                <a:cs typeface="Segoe UI" panose="020B0502040204020203" pitchFamily="34" charset="0"/>
              </a:rPr>
              <a:t>ένα σλόγκαν και μια καλή ιστοσελίδα.</a:t>
            </a:r>
          </a:p>
          <a:p>
            <a:pPr marL="342900" indent="-342900">
              <a:buFont typeface="Arial" panose="020B0604020202020204" pitchFamily="34" charset="0"/>
              <a:buChar char="•"/>
            </a:pPr>
            <a:r>
              <a:rPr lang="el-GR" sz="2800" dirty="0">
                <a:latin typeface="Segoe UI" panose="020B0502040204020203" pitchFamily="34" charset="0"/>
                <a:ea typeface="Segoe UI" panose="020B0502040204020203" pitchFamily="34" charset="0"/>
                <a:cs typeface="Segoe UI" panose="020B0502040204020203" pitchFamily="34" charset="0"/>
              </a:rPr>
              <a:t>Η μάρκα πρέπει να έχει </a:t>
            </a:r>
            <a:r>
              <a:rPr lang="el-GR" sz="2800" u="sng" dirty="0">
                <a:latin typeface="Segoe UI" panose="020B0502040204020203" pitchFamily="34" charset="0"/>
                <a:ea typeface="Segoe UI" panose="020B0502040204020203" pitchFamily="34" charset="0"/>
                <a:cs typeface="Segoe UI" panose="020B0502040204020203" pitchFamily="34" charset="0"/>
              </a:rPr>
              <a:t>ψυχή</a:t>
            </a:r>
            <a:r>
              <a:rPr lang="el-GR" sz="2800" dirty="0">
                <a:latin typeface="Segoe UI" panose="020B0502040204020203" pitchFamily="34" charset="0"/>
                <a:ea typeface="Segoe UI" panose="020B0502040204020203" pitchFamily="34" charset="0"/>
                <a:cs typeface="Segoe UI" panose="020B0502040204020203" pitchFamily="34" charset="0"/>
              </a:rPr>
              <a:t> και να παραμένει πιστή σε αυτή για να είναι αληθινή. </a:t>
            </a:r>
          </a:p>
        </p:txBody>
      </p:sp>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99909" y="862823"/>
            <a:ext cx="2271891" cy="321284"/>
          </a:xfrm>
          <a:prstGeom prst="rect">
            <a:avLst/>
          </a:prstGeom>
        </p:spPr>
      </p:pic>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536281" y="2200276"/>
            <a:ext cx="3607593" cy="2405062"/>
          </a:xfrm>
          <a:prstGeom prst="rect">
            <a:avLst/>
          </a:prstGeom>
        </p:spPr>
      </p:pic>
    </p:spTree>
    <p:extLst>
      <p:ext uri="{BB962C8B-B14F-4D97-AF65-F5344CB8AC3E}">
        <p14:creationId xmlns:p14="http://schemas.microsoft.com/office/powerpoint/2010/main" val="393558963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9D798D35-01A5-4188-B24E-850ECB05ECC6}"/>
              </a:ext>
            </a:extLst>
          </p:cNvPr>
          <p:cNvSpPr txBox="1"/>
          <p:nvPr/>
        </p:nvSpPr>
        <p:spPr>
          <a:xfrm>
            <a:off x="632179" y="2666288"/>
            <a:ext cx="8094132" cy="1477328"/>
          </a:xfrm>
          <a:prstGeom prst="rect">
            <a:avLst/>
          </a:prstGeom>
          <a:noFill/>
        </p:spPr>
        <p:txBody>
          <a:bodyPr wrap="square" rtlCol="0">
            <a:spAutoFit/>
          </a:bodyPr>
          <a:lstStyle/>
          <a:p>
            <a:pPr algn="ctr"/>
            <a:r>
              <a:rPr lang="el-GR" sz="3000" dirty="0">
                <a:latin typeface="Segoe UI" panose="020B0502040204020203" pitchFamily="34" charset="0"/>
                <a:ea typeface="Segoe UI" panose="020B0502040204020203" pitchFamily="34" charset="0"/>
                <a:cs typeface="Segoe UI" panose="020B0502040204020203" pitchFamily="34" charset="0"/>
              </a:rPr>
              <a:t>Πως μπορούμε να ξεχωρίσουμε </a:t>
            </a:r>
            <a:endParaRPr lang="en-US" sz="3000" dirty="0">
              <a:latin typeface="Segoe UI" panose="020B0502040204020203" pitchFamily="34" charset="0"/>
              <a:ea typeface="Segoe UI" panose="020B0502040204020203" pitchFamily="34" charset="0"/>
              <a:cs typeface="Segoe UI" panose="020B0502040204020203" pitchFamily="34" charset="0"/>
            </a:endParaRPr>
          </a:p>
          <a:p>
            <a:pPr algn="ctr"/>
            <a:r>
              <a:rPr lang="el-GR" sz="3000" dirty="0">
                <a:latin typeface="Segoe UI" panose="020B0502040204020203" pitchFamily="34" charset="0"/>
                <a:ea typeface="Segoe UI" panose="020B0502040204020203" pitchFamily="34" charset="0"/>
                <a:cs typeface="Segoe UI" panose="020B0502040204020203" pitchFamily="34" charset="0"/>
              </a:rPr>
              <a:t>ώστε να επιβιώσουμε?</a:t>
            </a:r>
          </a:p>
          <a:p>
            <a:pPr marL="457200" indent="-457200">
              <a:buFont typeface="Arial" panose="020B0604020202020204" pitchFamily="34" charset="0"/>
              <a:buChar char="•"/>
            </a:pPr>
            <a:endParaRPr lang="el-GR" sz="3000" dirty="0">
              <a:latin typeface="Aharoni" panose="02010803020104030203" pitchFamily="2" charset="-79"/>
              <a:cs typeface="Aharoni" panose="02010803020104030203" pitchFamily="2" charset="-79"/>
            </a:endParaRPr>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99909" y="862823"/>
            <a:ext cx="2271891" cy="321284"/>
          </a:xfrm>
          <a:prstGeom prst="rect">
            <a:avLst/>
          </a:prstGeom>
        </p:spPr>
      </p:pic>
    </p:spTree>
    <p:extLst>
      <p:ext uri="{BB962C8B-B14F-4D97-AF65-F5344CB8AC3E}">
        <p14:creationId xmlns:p14="http://schemas.microsoft.com/office/powerpoint/2010/main" val="71299225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D798D35-01A5-4188-B24E-850ECB05ECC6}"/>
              </a:ext>
            </a:extLst>
          </p:cNvPr>
          <p:cNvSpPr txBox="1"/>
          <p:nvPr/>
        </p:nvSpPr>
        <p:spPr>
          <a:xfrm>
            <a:off x="169333" y="3086070"/>
            <a:ext cx="8647289" cy="1015663"/>
          </a:xfrm>
          <a:prstGeom prst="rect">
            <a:avLst/>
          </a:prstGeom>
          <a:noFill/>
        </p:spPr>
        <p:txBody>
          <a:bodyPr wrap="square" rtlCol="0">
            <a:spAutoFit/>
          </a:bodyPr>
          <a:lstStyle/>
          <a:p>
            <a:pPr algn="ctr"/>
            <a:r>
              <a:rPr lang="en-US" sz="3200" b="1" dirty="0">
                <a:effectLst>
                  <a:outerShdw blurRad="38100" dist="38100" dir="2700000" algn="tl">
                    <a:srgbClr val="000000">
                      <a:alpha val="43137"/>
                    </a:srgbClr>
                  </a:outerShdw>
                </a:effectLst>
                <a:latin typeface="Segoe UI" panose="020B0502040204020203" pitchFamily="34" charset="0"/>
                <a:ea typeface="Segoe UI" panose="020B0502040204020203" pitchFamily="34" charset="0"/>
                <a:cs typeface="Segoe UI" panose="020B0502040204020203" pitchFamily="34" charset="0"/>
              </a:rPr>
              <a:t>CASE STUDY: CHIVAS BROTHERS</a:t>
            </a:r>
          </a:p>
          <a:p>
            <a:endParaRPr lang="en-US" sz="2800" dirty="0">
              <a:solidFill>
                <a:schemeClr val="tx1">
                  <a:lumMod val="65000"/>
                  <a:lumOff val="35000"/>
                </a:schemeClr>
              </a:solidFill>
              <a:cs typeface="Aharoni" panose="02010803020104030203" pitchFamily="2" charset="-79"/>
            </a:endParaRP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99909" y="862823"/>
            <a:ext cx="2271891" cy="321284"/>
          </a:xfrm>
          <a:prstGeom prst="rect">
            <a:avLst/>
          </a:prstGeom>
        </p:spPr>
      </p:pic>
    </p:spTree>
    <p:extLst>
      <p:ext uri="{BB962C8B-B14F-4D97-AF65-F5344CB8AC3E}">
        <p14:creationId xmlns:p14="http://schemas.microsoft.com/office/powerpoint/2010/main" val="331680521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9D798D35-01A5-4188-B24E-850ECB05ECC6}"/>
              </a:ext>
            </a:extLst>
          </p:cNvPr>
          <p:cNvSpPr txBox="1"/>
          <p:nvPr/>
        </p:nvSpPr>
        <p:spPr>
          <a:xfrm>
            <a:off x="151025" y="333972"/>
            <a:ext cx="8272967" cy="461665"/>
          </a:xfrm>
          <a:prstGeom prst="rect">
            <a:avLst/>
          </a:prstGeom>
          <a:noFill/>
        </p:spPr>
        <p:txBody>
          <a:bodyPr wrap="square" rtlCol="0">
            <a:spAutoFit/>
          </a:bodyPr>
          <a:lstStyle/>
          <a:p>
            <a:r>
              <a:rPr lang="el-GR" sz="2400" dirty="0">
                <a:latin typeface="Segoe UI" panose="020B0502040204020203" pitchFamily="34" charset="0"/>
                <a:ea typeface="Segoe UI" panose="020B0502040204020203" pitchFamily="34" charset="0"/>
                <a:cs typeface="Segoe UI" panose="020B0502040204020203" pitchFamily="34" charset="0"/>
              </a:rPr>
              <a:t>Κάλυψη των βασικών κινήτρων του </a:t>
            </a:r>
            <a:r>
              <a:rPr lang="en-US" sz="2400" dirty="0">
                <a:latin typeface="Segoe UI" panose="020B0502040204020203" pitchFamily="34" charset="0"/>
                <a:ea typeface="Segoe UI" panose="020B0502040204020203" pitchFamily="34" charset="0"/>
                <a:cs typeface="Segoe UI" panose="020B0502040204020203" pitchFamily="34" charset="0"/>
              </a:rPr>
              <a:t>Scotch Whiskey</a:t>
            </a:r>
          </a:p>
        </p:txBody>
      </p:sp>
      <p:grpSp>
        <p:nvGrpSpPr>
          <p:cNvPr id="5" name="Group 126">
            <a:extLst>
              <a:ext uri="{FF2B5EF4-FFF2-40B4-BE49-F238E27FC236}">
                <a16:creationId xmlns:a16="http://schemas.microsoft.com/office/drawing/2014/main" id="{ABA57E6C-8CB0-428F-99DE-572DE2F3726E}"/>
              </a:ext>
            </a:extLst>
          </p:cNvPr>
          <p:cNvGrpSpPr/>
          <p:nvPr/>
        </p:nvGrpSpPr>
        <p:grpSpPr>
          <a:xfrm>
            <a:off x="4431503" y="5032562"/>
            <a:ext cx="893237" cy="1116386"/>
            <a:chOff x="6918608" y="5362356"/>
            <a:chExt cx="2059900" cy="1095491"/>
          </a:xfrm>
        </p:grpSpPr>
        <p:sp>
          <p:nvSpPr>
            <p:cNvPr id="7" name="Rectangle: Rounded Corners 28">
              <a:extLst>
                <a:ext uri="{FF2B5EF4-FFF2-40B4-BE49-F238E27FC236}">
                  <a16:creationId xmlns:a16="http://schemas.microsoft.com/office/drawing/2014/main" id="{2D05F05A-4885-441F-A16C-0C9770040C43}"/>
                </a:ext>
              </a:extLst>
            </p:cNvPr>
            <p:cNvSpPr/>
            <p:nvPr/>
          </p:nvSpPr>
          <p:spPr>
            <a:xfrm>
              <a:off x="6918608" y="5362356"/>
              <a:ext cx="2059900" cy="1095491"/>
            </a:xfrm>
            <a:prstGeom prst="roundRect">
              <a:avLst>
                <a:gd name="adj" fmla="val 7077"/>
              </a:avLst>
            </a:prstGeom>
            <a:solidFill>
              <a:srgbClr val="F58B47"/>
            </a:solidFill>
          </p:spPr>
          <p:txBody>
            <a:bodyPr wrap="square" lIns="27000" tIns="27000" rIns="27000" bIns="27000" anchor="ctr" anchorCtr="0">
              <a:noAutofit/>
            </a:bodyPr>
            <a:lstStyle/>
            <a:p>
              <a:pPr algn="ctr" defTabSz="685800">
                <a:defRPr/>
              </a:pPr>
              <a:endParaRPr lang="en-GB" sz="900" dirty="0">
                <a:solidFill>
                  <a:srgbClr val="FFFFFF"/>
                </a:solidFill>
                <a:latin typeface="Aharoni" panose="02010803020104030203" pitchFamily="2" charset="-79"/>
                <a:ea typeface="Times New Roman" panose="02020603050405020304" pitchFamily="18" charset="0"/>
                <a:cs typeface="Aharoni" panose="02010803020104030203" pitchFamily="2" charset="-79"/>
              </a:endParaRPr>
            </a:p>
          </p:txBody>
        </p:sp>
        <p:grpSp>
          <p:nvGrpSpPr>
            <p:cNvPr id="8" name="Group 13">
              <a:extLst>
                <a:ext uri="{FF2B5EF4-FFF2-40B4-BE49-F238E27FC236}">
                  <a16:creationId xmlns:a16="http://schemas.microsoft.com/office/drawing/2014/main" id="{D1F34B3E-2218-4A72-B8DE-3C6EA67D0924}"/>
                </a:ext>
              </a:extLst>
            </p:cNvPr>
            <p:cNvGrpSpPr/>
            <p:nvPr/>
          </p:nvGrpSpPr>
          <p:grpSpPr>
            <a:xfrm>
              <a:off x="7046724" y="5412548"/>
              <a:ext cx="1721576" cy="956870"/>
              <a:chOff x="480061" y="5378474"/>
              <a:chExt cx="8747760" cy="4862096"/>
            </a:xfrm>
          </p:grpSpPr>
          <p:sp>
            <p:nvSpPr>
              <p:cNvPr id="9" name="Rectangle 10">
                <a:extLst>
                  <a:ext uri="{FF2B5EF4-FFF2-40B4-BE49-F238E27FC236}">
                    <a16:creationId xmlns:a16="http://schemas.microsoft.com/office/drawing/2014/main" id="{FA54C792-1CC9-46CE-AE32-B37F52918AE9}"/>
                  </a:ext>
                </a:extLst>
              </p:cNvPr>
              <p:cNvSpPr/>
              <p:nvPr/>
            </p:nvSpPr>
            <p:spPr>
              <a:xfrm>
                <a:off x="1089660" y="6960159"/>
                <a:ext cx="7627620" cy="156921"/>
              </a:xfrm>
              <a:prstGeom prst="rect">
                <a:avLst/>
              </a:prstGeom>
              <a:solidFill>
                <a:srgbClr val="F58B4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defRPr/>
                </a:pPr>
                <a:endParaRPr lang="en-GB" sz="1350">
                  <a:solidFill>
                    <a:srgbClr val="FFFFFF"/>
                  </a:solidFill>
                  <a:latin typeface="Aharoni"/>
                </a:endParaRPr>
              </a:p>
            </p:txBody>
          </p:sp>
          <p:sp>
            <p:nvSpPr>
              <p:cNvPr id="10" name="Rectangle 73">
                <a:extLst>
                  <a:ext uri="{FF2B5EF4-FFF2-40B4-BE49-F238E27FC236}">
                    <a16:creationId xmlns:a16="http://schemas.microsoft.com/office/drawing/2014/main" id="{3A2BE1C6-F6FA-4415-BD2B-332752803665}"/>
                  </a:ext>
                </a:extLst>
              </p:cNvPr>
              <p:cNvSpPr/>
              <p:nvPr/>
            </p:nvSpPr>
            <p:spPr>
              <a:xfrm>
                <a:off x="480061" y="8522259"/>
                <a:ext cx="8747760" cy="156921"/>
              </a:xfrm>
              <a:prstGeom prst="rect">
                <a:avLst/>
              </a:prstGeom>
              <a:solidFill>
                <a:srgbClr val="F58B4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defRPr/>
                </a:pPr>
                <a:endParaRPr lang="en-GB" sz="1350">
                  <a:solidFill>
                    <a:srgbClr val="FFFFFF"/>
                  </a:solidFill>
                  <a:latin typeface="Aharoni"/>
                </a:endParaRPr>
              </a:p>
            </p:txBody>
          </p:sp>
          <p:sp>
            <p:nvSpPr>
              <p:cNvPr id="11" name="Rectangle 74">
                <a:extLst>
                  <a:ext uri="{FF2B5EF4-FFF2-40B4-BE49-F238E27FC236}">
                    <a16:creationId xmlns:a16="http://schemas.microsoft.com/office/drawing/2014/main" id="{E4033C5B-D331-4481-A96E-72A29D2F4199}"/>
                  </a:ext>
                </a:extLst>
              </p:cNvPr>
              <p:cNvSpPr/>
              <p:nvPr/>
            </p:nvSpPr>
            <p:spPr>
              <a:xfrm>
                <a:off x="4549139" y="7076560"/>
                <a:ext cx="213361" cy="1533330"/>
              </a:xfrm>
              <a:prstGeom prst="rect">
                <a:avLst/>
              </a:prstGeom>
              <a:solidFill>
                <a:srgbClr val="F58B4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defRPr/>
                </a:pPr>
                <a:endParaRPr lang="en-GB" sz="1350">
                  <a:solidFill>
                    <a:srgbClr val="FFFFFF"/>
                  </a:solidFill>
                  <a:latin typeface="Aharoni"/>
                </a:endParaRPr>
              </a:p>
            </p:txBody>
          </p:sp>
          <p:sp>
            <p:nvSpPr>
              <p:cNvPr id="12" name="Rectangle 75">
                <a:extLst>
                  <a:ext uri="{FF2B5EF4-FFF2-40B4-BE49-F238E27FC236}">
                    <a16:creationId xmlns:a16="http://schemas.microsoft.com/office/drawing/2014/main" id="{1CBCF7C3-9D7C-496E-A747-2BC75A912F2F}"/>
                  </a:ext>
                </a:extLst>
              </p:cNvPr>
              <p:cNvSpPr/>
              <p:nvPr/>
            </p:nvSpPr>
            <p:spPr>
              <a:xfrm>
                <a:off x="7650479" y="7076560"/>
                <a:ext cx="213361" cy="1533330"/>
              </a:xfrm>
              <a:prstGeom prst="rect">
                <a:avLst/>
              </a:prstGeom>
              <a:solidFill>
                <a:srgbClr val="F58B4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defRPr/>
                </a:pPr>
                <a:endParaRPr lang="en-GB" sz="1350">
                  <a:solidFill>
                    <a:srgbClr val="FFFFFF"/>
                  </a:solidFill>
                  <a:latin typeface="Aharoni"/>
                </a:endParaRPr>
              </a:p>
            </p:txBody>
          </p:sp>
          <p:sp>
            <p:nvSpPr>
              <p:cNvPr id="13" name="Rectangle 76">
                <a:extLst>
                  <a:ext uri="{FF2B5EF4-FFF2-40B4-BE49-F238E27FC236}">
                    <a16:creationId xmlns:a16="http://schemas.microsoft.com/office/drawing/2014/main" id="{70A93581-DC0E-4622-A768-42291D53BA97}"/>
                  </a:ext>
                </a:extLst>
              </p:cNvPr>
              <p:cNvSpPr/>
              <p:nvPr/>
            </p:nvSpPr>
            <p:spPr>
              <a:xfrm>
                <a:off x="1333499" y="7076560"/>
                <a:ext cx="213361" cy="1533330"/>
              </a:xfrm>
              <a:prstGeom prst="rect">
                <a:avLst/>
              </a:prstGeom>
              <a:solidFill>
                <a:srgbClr val="F58B4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defRPr/>
                </a:pPr>
                <a:endParaRPr lang="en-GB" sz="1350">
                  <a:solidFill>
                    <a:srgbClr val="FFFFFF"/>
                  </a:solidFill>
                  <a:latin typeface="Aharoni"/>
                </a:endParaRPr>
              </a:p>
            </p:txBody>
          </p:sp>
          <p:sp>
            <p:nvSpPr>
              <p:cNvPr id="14" name="Rectangle 77">
                <a:extLst>
                  <a:ext uri="{FF2B5EF4-FFF2-40B4-BE49-F238E27FC236}">
                    <a16:creationId xmlns:a16="http://schemas.microsoft.com/office/drawing/2014/main" id="{3AA4B9F5-CAD7-4479-9EEA-5C8F049B7D00}"/>
                  </a:ext>
                </a:extLst>
              </p:cNvPr>
              <p:cNvSpPr/>
              <p:nvPr/>
            </p:nvSpPr>
            <p:spPr>
              <a:xfrm>
                <a:off x="990599" y="5378474"/>
                <a:ext cx="213361" cy="1631216"/>
              </a:xfrm>
              <a:prstGeom prst="rect">
                <a:avLst/>
              </a:prstGeom>
              <a:solidFill>
                <a:srgbClr val="F58B4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defRPr/>
                </a:pPr>
                <a:endParaRPr lang="en-GB" sz="1350">
                  <a:solidFill>
                    <a:srgbClr val="FFFFFF"/>
                  </a:solidFill>
                  <a:latin typeface="Aharoni"/>
                </a:endParaRPr>
              </a:p>
            </p:txBody>
          </p:sp>
          <p:sp>
            <p:nvSpPr>
              <p:cNvPr id="15" name="Rectangle 78">
                <a:extLst>
                  <a:ext uri="{FF2B5EF4-FFF2-40B4-BE49-F238E27FC236}">
                    <a16:creationId xmlns:a16="http://schemas.microsoft.com/office/drawing/2014/main" id="{5571435D-A266-4DB0-8F04-957A53226F05}"/>
                  </a:ext>
                </a:extLst>
              </p:cNvPr>
              <p:cNvSpPr/>
              <p:nvPr/>
            </p:nvSpPr>
            <p:spPr>
              <a:xfrm>
                <a:off x="2567939" y="5378474"/>
                <a:ext cx="213361" cy="1631216"/>
              </a:xfrm>
              <a:prstGeom prst="rect">
                <a:avLst/>
              </a:prstGeom>
              <a:solidFill>
                <a:srgbClr val="F58B4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defRPr/>
                </a:pPr>
                <a:endParaRPr lang="en-GB" sz="1350">
                  <a:solidFill>
                    <a:srgbClr val="FFFFFF"/>
                  </a:solidFill>
                  <a:latin typeface="Aharoni"/>
                </a:endParaRPr>
              </a:p>
            </p:txBody>
          </p:sp>
          <p:sp>
            <p:nvSpPr>
              <p:cNvPr id="16" name="Rectangle 79">
                <a:extLst>
                  <a:ext uri="{FF2B5EF4-FFF2-40B4-BE49-F238E27FC236}">
                    <a16:creationId xmlns:a16="http://schemas.microsoft.com/office/drawing/2014/main" id="{9C671A87-B9C5-4A18-9BF5-91759A96C57C}"/>
                  </a:ext>
                </a:extLst>
              </p:cNvPr>
              <p:cNvSpPr/>
              <p:nvPr/>
            </p:nvSpPr>
            <p:spPr>
              <a:xfrm>
                <a:off x="5981699" y="5378474"/>
                <a:ext cx="213361" cy="1631216"/>
              </a:xfrm>
              <a:prstGeom prst="rect">
                <a:avLst/>
              </a:prstGeom>
              <a:solidFill>
                <a:srgbClr val="F58B4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defRPr/>
                </a:pPr>
                <a:endParaRPr lang="en-GB" sz="1350">
                  <a:solidFill>
                    <a:srgbClr val="FFFFFF"/>
                  </a:solidFill>
                  <a:latin typeface="Aharoni"/>
                </a:endParaRPr>
              </a:p>
            </p:txBody>
          </p:sp>
          <p:sp>
            <p:nvSpPr>
              <p:cNvPr id="17" name="Rectangle 80">
                <a:extLst>
                  <a:ext uri="{FF2B5EF4-FFF2-40B4-BE49-F238E27FC236}">
                    <a16:creationId xmlns:a16="http://schemas.microsoft.com/office/drawing/2014/main" id="{43000382-3743-4FA8-B22D-F29BD7B8FA7A}"/>
                  </a:ext>
                </a:extLst>
              </p:cNvPr>
              <p:cNvSpPr/>
              <p:nvPr/>
            </p:nvSpPr>
            <p:spPr>
              <a:xfrm>
                <a:off x="8533504" y="5378474"/>
                <a:ext cx="213362" cy="1631213"/>
              </a:xfrm>
              <a:prstGeom prst="rect">
                <a:avLst/>
              </a:prstGeom>
              <a:solidFill>
                <a:srgbClr val="F58B4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defRPr/>
                </a:pPr>
                <a:endParaRPr lang="en-GB" sz="1350">
                  <a:solidFill>
                    <a:srgbClr val="FFFFFF"/>
                  </a:solidFill>
                  <a:latin typeface="Aharoni"/>
                </a:endParaRPr>
              </a:p>
            </p:txBody>
          </p:sp>
          <p:sp>
            <p:nvSpPr>
              <p:cNvPr id="18" name="Rectangle 81">
                <a:extLst>
                  <a:ext uri="{FF2B5EF4-FFF2-40B4-BE49-F238E27FC236}">
                    <a16:creationId xmlns:a16="http://schemas.microsoft.com/office/drawing/2014/main" id="{E42C6AA5-F25D-46A7-BC42-A497A32FF159}"/>
                  </a:ext>
                </a:extLst>
              </p:cNvPr>
              <p:cNvSpPr/>
              <p:nvPr/>
            </p:nvSpPr>
            <p:spPr>
              <a:xfrm>
                <a:off x="6552246" y="8609354"/>
                <a:ext cx="129541" cy="1631216"/>
              </a:xfrm>
              <a:prstGeom prst="rect">
                <a:avLst/>
              </a:prstGeom>
              <a:solidFill>
                <a:srgbClr val="F58B4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defRPr/>
                </a:pPr>
                <a:endParaRPr lang="en-GB" sz="1350">
                  <a:solidFill>
                    <a:srgbClr val="FFFFFF"/>
                  </a:solidFill>
                  <a:latin typeface="Aharoni"/>
                </a:endParaRPr>
              </a:p>
            </p:txBody>
          </p:sp>
          <p:sp>
            <p:nvSpPr>
              <p:cNvPr id="19" name="Rectangle 82">
                <a:extLst>
                  <a:ext uri="{FF2B5EF4-FFF2-40B4-BE49-F238E27FC236}">
                    <a16:creationId xmlns:a16="http://schemas.microsoft.com/office/drawing/2014/main" id="{B4123A74-855A-4103-8DF5-72CA0D96F494}"/>
                  </a:ext>
                </a:extLst>
              </p:cNvPr>
              <p:cNvSpPr/>
              <p:nvPr/>
            </p:nvSpPr>
            <p:spPr>
              <a:xfrm>
                <a:off x="3404233" y="8609354"/>
                <a:ext cx="129541" cy="1631216"/>
              </a:xfrm>
              <a:prstGeom prst="rect">
                <a:avLst/>
              </a:prstGeom>
              <a:solidFill>
                <a:srgbClr val="F58B4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defRPr/>
                </a:pPr>
                <a:endParaRPr lang="en-GB" sz="1350">
                  <a:solidFill>
                    <a:srgbClr val="FFFFFF"/>
                  </a:solidFill>
                  <a:latin typeface="Aharoni"/>
                </a:endParaRPr>
              </a:p>
            </p:txBody>
          </p:sp>
        </p:grpSp>
      </p:grpSp>
      <p:pic>
        <p:nvPicPr>
          <p:cNvPr id="20" name="Picture 21" descr="A picture containing phone, cellphone&#10;&#10;Description automatically generated">
            <a:extLst>
              <a:ext uri="{FF2B5EF4-FFF2-40B4-BE49-F238E27FC236}">
                <a16:creationId xmlns:a16="http://schemas.microsoft.com/office/drawing/2014/main" id="{A4691841-29BC-48F6-BC72-2FBD31DF4FAF}"/>
              </a:ext>
            </a:extLst>
          </p:cNvPr>
          <p:cNvPicPr>
            <a:picLocks noChangeAspect="1"/>
          </p:cNvPicPr>
          <p:nvPr/>
        </p:nvPicPr>
        <p:blipFill rotWithShape="1">
          <a:blip r:embed="rId2">
            <a:extLst>
              <a:ext uri="{28A0092B-C50C-407E-A947-70E740481C1C}">
                <a14:useLocalDpi xmlns:a14="http://schemas.microsoft.com/office/drawing/2010/main" val="0"/>
              </a:ext>
            </a:extLst>
          </a:blip>
          <a:srcRect l="32471" t="32472" r="32284" b="32190"/>
          <a:stretch/>
        </p:blipFill>
        <p:spPr>
          <a:xfrm>
            <a:off x="2832027" y="2281915"/>
            <a:ext cx="2700338" cy="2707481"/>
          </a:xfrm>
          <a:prstGeom prst="ellipse">
            <a:avLst/>
          </a:prstGeom>
        </p:spPr>
      </p:pic>
      <p:cxnSp>
        <p:nvCxnSpPr>
          <p:cNvPr id="21" name="Straight Connector 22">
            <a:extLst>
              <a:ext uri="{FF2B5EF4-FFF2-40B4-BE49-F238E27FC236}">
                <a16:creationId xmlns:a16="http://schemas.microsoft.com/office/drawing/2014/main" id="{8727A8F9-2894-499F-9754-F18FFFB9D27F}"/>
              </a:ext>
            </a:extLst>
          </p:cNvPr>
          <p:cNvCxnSpPr>
            <a:cxnSpLocks/>
            <a:stCxn id="20" idx="2"/>
            <a:endCxn id="20" idx="6"/>
          </p:cNvCxnSpPr>
          <p:nvPr/>
        </p:nvCxnSpPr>
        <p:spPr>
          <a:xfrm>
            <a:off x="2832027" y="3635655"/>
            <a:ext cx="2700338" cy="0"/>
          </a:xfrm>
          <a:prstGeom prst="line">
            <a:avLst/>
          </a:prstGeom>
          <a:ln w="95250">
            <a:gradFill flip="none" rotWithShape="1">
              <a:gsLst>
                <a:gs pos="0">
                  <a:schemeClr val="accent1">
                    <a:lumMod val="5000"/>
                    <a:lumOff val="95000"/>
                    <a:alpha val="0"/>
                  </a:schemeClr>
                </a:gs>
                <a:gs pos="69000">
                  <a:schemeClr val="bg1">
                    <a:alpha val="0"/>
                  </a:schemeClr>
                </a:gs>
                <a:gs pos="100000">
                  <a:schemeClr val="bg1">
                    <a:alpha val="0"/>
                  </a:schemeClr>
                </a:gs>
                <a:gs pos="86000">
                  <a:schemeClr val="bg1">
                    <a:alpha val="64000"/>
                  </a:schemeClr>
                </a:gs>
              </a:gsLst>
              <a:lin ang="0" scaled="1"/>
              <a:tileRect/>
            </a:gradFill>
          </a:ln>
        </p:spPr>
        <p:style>
          <a:lnRef idx="1">
            <a:schemeClr val="accent1"/>
          </a:lnRef>
          <a:fillRef idx="0">
            <a:schemeClr val="accent1"/>
          </a:fillRef>
          <a:effectRef idx="0">
            <a:schemeClr val="accent1"/>
          </a:effectRef>
          <a:fontRef idx="minor">
            <a:schemeClr val="tx1"/>
          </a:fontRef>
        </p:style>
      </p:cxnSp>
      <p:sp>
        <p:nvSpPr>
          <p:cNvPr id="22" name="Ορθογώνιο: Στρογγύλεμα γωνιών 87">
            <a:extLst>
              <a:ext uri="{FF2B5EF4-FFF2-40B4-BE49-F238E27FC236}">
                <a16:creationId xmlns:a16="http://schemas.microsoft.com/office/drawing/2014/main" id="{BD263B37-8B07-4B53-883B-94749EFC85E3}"/>
              </a:ext>
            </a:extLst>
          </p:cNvPr>
          <p:cNvSpPr/>
          <p:nvPr/>
        </p:nvSpPr>
        <p:spPr>
          <a:xfrm>
            <a:off x="5409797" y="4649244"/>
            <a:ext cx="1181068" cy="783154"/>
          </a:xfrm>
          <a:prstGeom prst="roundRect">
            <a:avLst/>
          </a:prstGeom>
          <a:solidFill>
            <a:srgbClr val="231F23"/>
          </a:solidFill>
          <a:ln>
            <a:solidFill>
              <a:srgbClr val="231F2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sz="1350"/>
          </a:p>
        </p:txBody>
      </p:sp>
      <p:sp>
        <p:nvSpPr>
          <p:cNvPr id="23" name="Ορθογώνιο: Στρογγύλεμα γωνιών 94">
            <a:extLst>
              <a:ext uri="{FF2B5EF4-FFF2-40B4-BE49-F238E27FC236}">
                <a16:creationId xmlns:a16="http://schemas.microsoft.com/office/drawing/2014/main" id="{8165DDC3-0632-406F-894A-274A2BF8E654}"/>
              </a:ext>
            </a:extLst>
          </p:cNvPr>
          <p:cNvSpPr/>
          <p:nvPr/>
        </p:nvSpPr>
        <p:spPr>
          <a:xfrm>
            <a:off x="3507923" y="5056625"/>
            <a:ext cx="823390" cy="809711"/>
          </a:xfrm>
          <a:prstGeom prst="roundRect">
            <a:avLst/>
          </a:prstGeom>
          <a:solidFill>
            <a:srgbClr val="C72127"/>
          </a:solidFill>
          <a:ln>
            <a:solidFill>
              <a:srgbClr val="C7212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sz="1350"/>
          </a:p>
        </p:txBody>
      </p:sp>
      <p:sp>
        <p:nvSpPr>
          <p:cNvPr id="24" name="Ορθογώνιο: Στρογγύλεμα γωνιών 96">
            <a:extLst>
              <a:ext uri="{FF2B5EF4-FFF2-40B4-BE49-F238E27FC236}">
                <a16:creationId xmlns:a16="http://schemas.microsoft.com/office/drawing/2014/main" id="{C41D6571-BF24-4DFA-8B1D-3ACD613111C7}"/>
              </a:ext>
            </a:extLst>
          </p:cNvPr>
          <p:cNvSpPr/>
          <p:nvPr/>
        </p:nvSpPr>
        <p:spPr>
          <a:xfrm>
            <a:off x="1243157" y="4754414"/>
            <a:ext cx="1269813" cy="811995"/>
          </a:xfrm>
          <a:prstGeom prst="roundRect">
            <a:avLst/>
          </a:prstGeom>
          <a:solidFill>
            <a:srgbClr val="5F2A0B"/>
          </a:solidFill>
          <a:ln>
            <a:solidFill>
              <a:srgbClr val="5F2A0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sz="1350"/>
          </a:p>
        </p:txBody>
      </p:sp>
      <p:sp>
        <p:nvSpPr>
          <p:cNvPr id="25" name="Ορθογώνιο: Στρογγύλεμα γωνιών 92">
            <a:extLst>
              <a:ext uri="{FF2B5EF4-FFF2-40B4-BE49-F238E27FC236}">
                <a16:creationId xmlns:a16="http://schemas.microsoft.com/office/drawing/2014/main" id="{96039F6C-C0D0-4E87-828E-FF92F95D7760}"/>
              </a:ext>
            </a:extLst>
          </p:cNvPr>
          <p:cNvSpPr/>
          <p:nvPr/>
        </p:nvSpPr>
        <p:spPr>
          <a:xfrm>
            <a:off x="5711100" y="2790392"/>
            <a:ext cx="1223978" cy="761071"/>
          </a:xfrm>
          <a:prstGeom prst="roundRect">
            <a:avLst/>
          </a:prstGeom>
          <a:solidFill>
            <a:srgbClr val="4BD1AC"/>
          </a:solidFill>
          <a:ln>
            <a:solidFill>
              <a:srgbClr val="4BD1A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sz="1350" dirty="0"/>
          </a:p>
        </p:txBody>
      </p:sp>
      <p:pic>
        <p:nvPicPr>
          <p:cNvPr id="26" name="Picture 2" descr="http://www.alcooclic.com/wp-content/uploads/2009/04/publicite-ballantines-blacklight-mars-2009-bd.jpg"/>
          <p:cNvPicPr>
            <a:picLocks noChangeAspect="1" noChangeArrowheads="1"/>
          </p:cNvPicPr>
          <p:nvPr/>
        </p:nvPicPr>
        <p:blipFill>
          <a:blip r:embed="rId3" cstate="print"/>
          <a:srcRect/>
          <a:stretch>
            <a:fillRect/>
          </a:stretch>
        </p:blipFill>
        <p:spPr bwMode="auto">
          <a:xfrm>
            <a:off x="4517225" y="5076589"/>
            <a:ext cx="714674" cy="1029326"/>
          </a:xfrm>
          <a:prstGeom prst="rect">
            <a:avLst/>
          </a:prstGeom>
          <a:noFill/>
        </p:spPr>
      </p:pic>
      <p:pic>
        <p:nvPicPr>
          <p:cNvPr id="27" name="Picture 2" descr="http://i1.wp.com/creativeknockout.com/hostedsites/portfolio/wp-content/uploads/chivas_regal_ad_1.jpg?resize=600%2C403"/>
          <p:cNvPicPr>
            <a:picLocks noChangeAspect="1" noChangeArrowheads="1"/>
          </p:cNvPicPr>
          <p:nvPr/>
        </p:nvPicPr>
        <p:blipFill>
          <a:blip r:embed="rId4" cstate="print"/>
          <a:srcRect/>
          <a:stretch>
            <a:fillRect/>
          </a:stretch>
        </p:blipFill>
        <p:spPr bwMode="auto">
          <a:xfrm>
            <a:off x="1421892" y="4802930"/>
            <a:ext cx="1033339" cy="694059"/>
          </a:xfrm>
          <a:prstGeom prst="rect">
            <a:avLst/>
          </a:prstGeom>
          <a:noFill/>
        </p:spPr>
      </p:pic>
      <p:pic>
        <p:nvPicPr>
          <p:cNvPr id="28" name="Picture 2" descr="Scapa Skiren - Spirited"/>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799106" y="2861480"/>
            <a:ext cx="1071791" cy="602882"/>
          </a:xfrm>
          <a:prstGeom prst="rect">
            <a:avLst/>
          </a:prstGeom>
          <a:noFill/>
          <a:extLst>
            <a:ext uri="{909E8E84-426E-40DD-AFC4-6F175D3DCCD1}">
              <a14:hiddenFill xmlns:a14="http://schemas.microsoft.com/office/drawing/2010/main">
                <a:solidFill>
                  <a:srgbClr val="FFFFFF"/>
                </a:solidFill>
              </a14:hiddenFill>
            </a:ext>
          </a:extLst>
        </p:spPr>
      </p:pic>
      <p:pic>
        <p:nvPicPr>
          <p:cNvPr id="29" name="Picture 2" descr="Whisky - Clan Rollo Online - Scotland's Culture"/>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5533899" y="4694388"/>
            <a:ext cx="971911" cy="728933"/>
          </a:xfrm>
          <a:prstGeom prst="rect">
            <a:avLst/>
          </a:prstGeom>
          <a:noFill/>
          <a:extLst>
            <a:ext uri="{909E8E84-426E-40DD-AFC4-6F175D3DCCD1}">
              <a14:hiddenFill xmlns:a14="http://schemas.microsoft.com/office/drawing/2010/main">
                <a:solidFill>
                  <a:srgbClr val="FFFFFF"/>
                </a:solidFill>
              </a14:hiddenFill>
            </a:ext>
          </a:extLst>
        </p:spPr>
      </p:pic>
      <p:sp>
        <p:nvSpPr>
          <p:cNvPr id="30" name="Ορθογώνιο: Στρογγύλεμα γωνιών 92">
            <a:extLst>
              <a:ext uri="{FF2B5EF4-FFF2-40B4-BE49-F238E27FC236}">
                <a16:creationId xmlns:a16="http://schemas.microsoft.com/office/drawing/2014/main" id="{8B17DCBF-98A4-4BFC-BF3D-3BB0DC28EA5D}"/>
              </a:ext>
            </a:extLst>
          </p:cNvPr>
          <p:cNvSpPr/>
          <p:nvPr/>
        </p:nvSpPr>
        <p:spPr>
          <a:xfrm>
            <a:off x="2740672" y="1068686"/>
            <a:ext cx="996038" cy="1227151"/>
          </a:xfrm>
          <a:prstGeom prst="roundRect">
            <a:avLst/>
          </a:prstGeom>
          <a:solidFill>
            <a:srgbClr val="005874"/>
          </a:solidFill>
          <a:ln>
            <a:solidFill>
              <a:srgbClr val="00587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sz="1350"/>
          </a:p>
        </p:txBody>
      </p:sp>
      <p:pic>
        <p:nvPicPr>
          <p:cNvPr id="31" name="Picture 2" descr="http://divinginweb.files.wordpress.com/2008/10/glenlivetxxvans.jpg"/>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2834226" y="1124668"/>
            <a:ext cx="785605" cy="1111705"/>
          </a:xfrm>
          <a:prstGeom prst="rect">
            <a:avLst/>
          </a:prstGeom>
          <a:noFill/>
          <a:extLst>
            <a:ext uri="{909E8E84-426E-40DD-AFC4-6F175D3DCCD1}">
              <a14:hiddenFill xmlns:a14="http://schemas.microsoft.com/office/drawing/2010/main">
                <a:solidFill>
                  <a:srgbClr val="FFFFFF"/>
                </a:solidFill>
              </a14:hiddenFill>
            </a:ext>
          </a:extLst>
        </p:spPr>
      </p:pic>
      <p:sp>
        <p:nvSpPr>
          <p:cNvPr id="32" name="Ορθογώνιο: Στρογγύλεμα γωνιών 92">
            <a:extLst>
              <a:ext uri="{FF2B5EF4-FFF2-40B4-BE49-F238E27FC236}">
                <a16:creationId xmlns:a16="http://schemas.microsoft.com/office/drawing/2014/main" id="{96039F6C-C0D0-4E87-828E-FF92F95D7760}"/>
              </a:ext>
            </a:extLst>
          </p:cNvPr>
          <p:cNvSpPr/>
          <p:nvPr/>
        </p:nvSpPr>
        <p:spPr>
          <a:xfrm>
            <a:off x="5016310" y="1459626"/>
            <a:ext cx="957962" cy="1165599"/>
          </a:xfrm>
          <a:prstGeom prst="roundRect">
            <a:avLst/>
          </a:prstGeom>
          <a:solidFill>
            <a:srgbClr val="4BD1AC"/>
          </a:solidFill>
          <a:ln>
            <a:solidFill>
              <a:srgbClr val="4BD1A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sz="1350" dirty="0"/>
          </a:p>
        </p:txBody>
      </p:sp>
      <p:pic>
        <p:nvPicPr>
          <p:cNvPr id="33" name="Picture 2" descr="Pin on Christmas Ads"/>
          <p:cNvPicPr>
            <a:picLocks noChangeAspect="1" noChangeArrowheads="1"/>
          </p:cNvPicPr>
          <p:nvPr/>
        </p:nvPicPr>
        <p:blipFill rotWithShape="1">
          <a:blip r:embed="rId8" cstate="print">
            <a:extLst>
              <a:ext uri="{28A0092B-C50C-407E-A947-70E740481C1C}">
                <a14:useLocalDpi xmlns:a14="http://schemas.microsoft.com/office/drawing/2010/main" val="0"/>
              </a:ext>
            </a:extLst>
          </a:blip>
          <a:srcRect l="7230" t="7924" r="7942" b="7682"/>
          <a:stretch/>
        </p:blipFill>
        <p:spPr bwMode="auto">
          <a:xfrm>
            <a:off x="5108554" y="1553280"/>
            <a:ext cx="800972" cy="1062513"/>
          </a:xfrm>
          <a:prstGeom prst="rect">
            <a:avLst/>
          </a:prstGeom>
          <a:noFill/>
          <a:extLst>
            <a:ext uri="{909E8E84-426E-40DD-AFC4-6F175D3DCCD1}">
              <a14:hiddenFill xmlns:a14="http://schemas.microsoft.com/office/drawing/2010/main">
                <a:solidFill>
                  <a:srgbClr val="FFFFFF"/>
                </a:solidFill>
              </a14:hiddenFill>
            </a:ext>
          </a:extLst>
        </p:spPr>
      </p:pic>
      <p:sp>
        <p:nvSpPr>
          <p:cNvPr id="34" name="Ορθογώνιο: Στρογγύλεμα γωνιών 96">
            <a:extLst>
              <a:ext uri="{FF2B5EF4-FFF2-40B4-BE49-F238E27FC236}">
                <a16:creationId xmlns:a16="http://schemas.microsoft.com/office/drawing/2014/main" id="{C41D6571-BF24-4DFA-8B1D-3ACD613111C7}"/>
              </a:ext>
            </a:extLst>
          </p:cNvPr>
          <p:cNvSpPr/>
          <p:nvPr/>
        </p:nvSpPr>
        <p:spPr>
          <a:xfrm>
            <a:off x="1466164" y="3602038"/>
            <a:ext cx="810494" cy="1079189"/>
          </a:xfrm>
          <a:prstGeom prst="roundRect">
            <a:avLst/>
          </a:prstGeom>
          <a:solidFill>
            <a:srgbClr val="5F2A0B"/>
          </a:solidFill>
          <a:ln>
            <a:solidFill>
              <a:srgbClr val="5F2A0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sz="1350"/>
          </a:p>
        </p:txBody>
      </p:sp>
      <p:pic>
        <p:nvPicPr>
          <p:cNvPr id="35" name="Picture 2" descr="Royal Salute - Jeffery To"/>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1540166" y="3745875"/>
            <a:ext cx="649059" cy="865412"/>
          </a:xfrm>
          <a:prstGeom prst="rect">
            <a:avLst/>
          </a:prstGeom>
          <a:noFill/>
          <a:extLst>
            <a:ext uri="{909E8E84-426E-40DD-AFC4-6F175D3DCCD1}">
              <a14:hiddenFill xmlns:a14="http://schemas.microsoft.com/office/drawing/2010/main">
                <a:solidFill>
                  <a:srgbClr val="FFFFFF"/>
                </a:solidFill>
              </a14:hiddenFill>
            </a:ext>
          </a:extLst>
        </p:spPr>
      </p:pic>
      <p:sp>
        <p:nvSpPr>
          <p:cNvPr id="36" name="Ορθογώνιο: Στρογγύλεμα γωνιών 92">
            <a:extLst>
              <a:ext uri="{FF2B5EF4-FFF2-40B4-BE49-F238E27FC236}">
                <a16:creationId xmlns:a16="http://schemas.microsoft.com/office/drawing/2014/main" id="{96039F6C-C0D0-4E87-828E-FF92F95D7760}"/>
              </a:ext>
            </a:extLst>
          </p:cNvPr>
          <p:cNvSpPr/>
          <p:nvPr/>
        </p:nvSpPr>
        <p:spPr>
          <a:xfrm>
            <a:off x="6087734" y="1459627"/>
            <a:ext cx="853256" cy="1188476"/>
          </a:xfrm>
          <a:prstGeom prst="roundRect">
            <a:avLst/>
          </a:prstGeom>
          <a:solidFill>
            <a:srgbClr val="4BD1AC"/>
          </a:solidFill>
          <a:ln>
            <a:solidFill>
              <a:srgbClr val="4BD1A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sz="1350" dirty="0"/>
          </a:p>
        </p:txBody>
      </p:sp>
      <p:pic>
        <p:nvPicPr>
          <p:cNvPr id="37" name="Picture 2" descr="Williams Murray Hamm harnesses distinctive and intricate paisley patterns  for Secret Speyside Collection of rare whiskies - adsofbrands.net"/>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6149665" y="1566547"/>
            <a:ext cx="721232" cy="1022299"/>
          </a:xfrm>
          <a:prstGeom prst="rect">
            <a:avLst/>
          </a:prstGeom>
          <a:noFill/>
          <a:extLst>
            <a:ext uri="{909E8E84-426E-40DD-AFC4-6F175D3DCCD1}">
              <a14:hiddenFill xmlns:a14="http://schemas.microsoft.com/office/drawing/2010/main">
                <a:solidFill>
                  <a:srgbClr val="FFFFFF"/>
                </a:solidFill>
              </a14:hiddenFill>
            </a:ext>
          </a:extLst>
        </p:spPr>
      </p:pic>
      <p:sp>
        <p:nvSpPr>
          <p:cNvPr id="38" name="Ορθογώνιο: Στρογγύλεμα γωνιών 92">
            <a:extLst>
              <a:ext uri="{FF2B5EF4-FFF2-40B4-BE49-F238E27FC236}">
                <a16:creationId xmlns:a16="http://schemas.microsoft.com/office/drawing/2014/main" id="{C406B084-7AF4-43DB-9EC8-A87809509E3F}"/>
              </a:ext>
            </a:extLst>
          </p:cNvPr>
          <p:cNvSpPr/>
          <p:nvPr/>
        </p:nvSpPr>
        <p:spPr>
          <a:xfrm>
            <a:off x="5598618" y="3643538"/>
            <a:ext cx="1260032" cy="910560"/>
          </a:xfrm>
          <a:prstGeom prst="roundRect">
            <a:avLst/>
          </a:prstGeom>
          <a:solidFill>
            <a:srgbClr val="740074"/>
          </a:solidFill>
          <a:ln>
            <a:solidFill>
              <a:srgbClr val="74007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sz="1350" dirty="0"/>
          </a:p>
        </p:txBody>
      </p:sp>
      <p:pic>
        <p:nvPicPr>
          <p:cNvPr id="39" name="Picture 2" descr="SECRET SPEYSIDE | Chivas"/>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5704773" y="3719877"/>
            <a:ext cx="1099181" cy="775120"/>
          </a:xfrm>
          <a:prstGeom prst="rect">
            <a:avLst/>
          </a:prstGeom>
          <a:noFill/>
          <a:extLst>
            <a:ext uri="{909E8E84-426E-40DD-AFC4-6F175D3DCCD1}">
              <a14:hiddenFill xmlns:a14="http://schemas.microsoft.com/office/drawing/2010/main">
                <a:solidFill>
                  <a:srgbClr val="FFFFFF"/>
                </a:solidFill>
              </a14:hiddenFill>
            </a:ext>
          </a:extLst>
        </p:spPr>
      </p:pic>
      <p:pic>
        <p:nvPicPr>
          <p:cNvPr id="40" name="Picture 2" descr="Big Barrel | Online Liquor Store NZ. Something Special Whisky 1000ml"/>
          <p:cNvPicPr>
            <a:picLocks noChangeAspect="1" noChangeArrowheads="1"/>
          </p:cNvPicPr>
          <p:nvPr/>
        </p:nvPicPr>
        <p:blipFill>
          <a:blip r:embed="rId12" cstate="print">
            <a:extLst>
              <a:ext uri="{28A0092B-C50C-407E-A947-70E740481C1C}">
                <a14:useLocalDpi xmlns:a14="http://schemas.microsoft.com/office/drawing/2010/main" val="0"/>
              </a:ext>
            </a:extLst>
          </a:blip>
          <a:srcRect/>
          <a:stretch>
            <a:fillRect/>
          </a:stretch>
        </p:blipFill>
        <p:spPr bwMode="auto">
          <a:xfrm>
            <a:off x="3579755" y="5104905"/>
            <a:ext cx="707754" cy="707754"/>
          </a:xfrm>
          <a:prstGeom prst="rect">
            <a:avLst/>
          </a:prstGeom>
          <a:noFill/>
          <a:extLst>
            <a:ext uri="{909E8E84-426E-40DD-AFC4-6F175D3DCCD1}">
              <a14:hiddenFill xmlns:a14="http://schemas.microsoft.com/office/drawing/2010/main">
                <a:solidFill>
                  <a:srgbClr val="FFFFFF"/>
                </a:solidFill>
              </a14:hiddenFill>
            </a:ext>
          </a:extLst>
        </p:spPr>
      </p:pic>
      <p:sp>
        <p:nvSpPr>
          <p:cNvPr id="41" name="Ορθογώνιο: Στρογγύλεμα γωνιών 94">
            <a:extLst>
              <a:ext uri="{FF2B5EF4-FFF2-40B4-BE49-F238E27FC236}">
                <a16:creationId xmlns:a16="http://schemas.microsoft.com/office/drawing/2014/main" id="{8165DDC3-0632-406F-894A-274A2BF8E654}"/>
              </a:ext>
            </a:extLst>
          </p:cNvPr>
          <p:cNvSpPr/>
          <p:nvPr/>
        </p:nvSpPr>
        <p:spPr>
          <a:xfrm>
            <a:off x="2653292" y="4802930"/>
            <a:ext cx="833821" cy="1063406"/>
          </a:xfrm>
          <a:prstGeom prst="roundRect">
            <a:avLst/>
          </a:prstGeom>
          <a:solidFill>
            <a:srgbClr val="C72127"/>
          </a:solidFill>
          <a:ln>
            <a:solidFill>
              <a:srgbClr val="C7212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sz="1350"/>
          </a:p>
        </p:txBody>
      </p:sp>
      <p:sp>
        <p:nvSpPr>
          <p:cNvPr id="42" name="Ορθογώνιο: Στρογγύλεμα γωνιών 92">
            <a:extLst>
              <a:ext uri="{FF2B5EF4-FFF2-40B4-BE49-F238E27FC236}">
                <a16:creationId xmlns:a16="http://schemas.microsoft.com/office/drawing/2014/main" id="{C406B084-7AF4-43DB-9EC8-A87809509E3F}"/>
              </a:ext>
            </a:extLst>
          </p:cNvPr>
          <p:cNvSpPr/>
          <p:nvPr/>
        </p:nvSpPr>
        <p:spPr>
          <a:xfrm>
            <a:off x="6940990" y="3652253"/>
            <a:ext cx="865700" cy="1102163"/>
          </a:xfrm>
          <a:prstGeom prst="roundRect">
            <a:avLst/>
          </a:prstGeom>
          <a:solidFill>
            <a:srgbClr val="740074"/>
          </a:solidFill>
          <a:ln>
            <a:solidFill>
              <a:srgbClr val="74007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sz="1350" dirty="0"/>
          </a:p>
        </p:txBody>
      </p:sp>
      <p:pic>
        <p:nvPicPr>
          <p:cNvPr id="43" name="Picture 2" descr="https://i.ebayimg.com/images/g/faAAAOSw3iFeRGXH/s-l1600.jpg"/>
          <p:cNvPicPr>
            <a:picLocks noChangeAspect="1" noChangeArrowheads="1"/>
          </p:cNvPicPr>
          <p:nvPr/>
        </p:nvPicPr>
        <p:blipFill>
          <a:blip r:embed="rId13" cstate="print">
            <a:extLst>
              <a:ext uri="{28A0092B-C50C-407E-A947-70E740481C1C}">
                <a14:useLocalDpi xmlns:a14="http://schemas.microsoft.com/office/drawing/2010/main" val="0"/>
              </a:ext>
            </a:extLst>
          </a:blip>
          <a:srcRect/>
          <a:stretch>
            <a:fillRect/>
          </a:stretch>
        </p:blipFill>
        <p:spPr bwMode="auto">
          <a:xfrm>
            <a:off x="7029443" y="3758945"/>
            <a:ext cx="720983" cy="922281"/>
          </a:xfrm>
          <a:prstGeom prst="rect">
            <a:avLst/>
          </a:prstGeom>
          <a:noFill/>
          <a:extLst>
            <a:ext uri="{909E8E84-426E-40DD-AFC4-6F175D3DCCD1}">
              <a14:hiddenFill xmlns:a14="http://schemas.microsoft.com/office/drawing/2010/main">
                <a:solidFill>
                  <a:srgbClr val="FFFFFF"/>
                </a:solidFill>
              </a14:hiddenFill>
            </a:ext>
          </a:extLst>
        </p:spPr>
      </p:pic>
      <p:pic>
        <p:nvPicPr>
          <p:cNvPr id="44" name="Picture 46" descr="Amazon.com : 1965 Seagram Scotch Whiskey 100 Pipers From Scotland 86 Proof  Original Magazine Ad : Everything Else"/>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auto">
          <a:xfrm>
            <a:off x="2740671" y="4848471"/>
            <a:ext cx="714982" cy="97232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672501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par>
                                <p:cTn id="8" presetID="8" presetClass="emph" presetSubtype="0" repeatCount="indefinite" fill="hold" nodeType="withEffect">
                                  <p:stCondLst>
                                    <p:cond delay="0"/>
                                  </p:stCondLst>
                                  <p:childTnLst>
                                    <p:animRot by="21600000">
                                      <p:cBhvr>
                                        <p:cTn id="9" dur="4000" fill="hold"/>
                                        <p:tgtEl>
                                          <p:spTgt spid="21"/>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6">
            <a:extLst>
              <a:ext uri="{FF2B5EF4-FFF2-40B4-BE49-F238E27FC236}">
                <a16:creationId xmlns:a16="http://schemas.microsoft.com/office/drawing/2014/main" id="{72C93F29-66B5-4DAA-B2E2-6E103DB8B81D}"/>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804029" y="359436"/>
            <a:ext cx="5405316" cy="5603502"/>
          </a:xfrm>
          <a:prstGeom prst="rect">
            <a:avLst/>
          </a:prstGeom>
        </p:spPr>
      </p:pic>
      <p:sp>
        <p:nvSpPr>
          <p:cNvPr id="6" name="TextBox 5">
            <a:extLst>
              <a:ext uri="{FF2B5EF4-FFF2-40B4-BE49-F238E27FC236}">
                <a16:creationId xmlns:a16="http://schemas.microsoft.com/office/drawing/2014/main" id="{141A54B9-13E9-46F2-8CE5-A566329588A2}"/>
              </a:ext>
            </a:extLst>
          </p:cNvPr>
          <p:cNvSpPr txBox="1"/>
          <p:nvPr/>
        </p:nvSpPr>
        <p:spPr>
          <a:xfrm>
            <a:off x="1605632" y="3873853"/>
            <a:ext cx="845103" cy="323165"/>
          </a:xfrm>
          <a:prstGeom prst="rect">
            <a:avLst/>
          </a:prstGeom>
          <a:noFill/>
        </p:spPr>
        <p:txBody>
          <a:bodyPr wrap="none" rtlCol="0">
            <a:spAutoFit/>
          </a:bodyPr>
          <a:lstStyle/>
          <a:p>
            <a:pPr algn="ctr"/>
            <a:r>
              <a:rPr lang="en-US" sz="1500" b="1" dirty="0">
                <a:solidFill>
                  <a:srgbClr val="002060"/>
                </a:solidFill>
              </a:rPr>
              <a:t>balance </a:t>
            </a:r>
            <a:endParaRPr lang="el-GR" sz="1500" b="1" dirty="0">
              <a:solidFill>
                <a:srgbClr val="002060"/>
              </a:solidFill>
            </a:endParaRPr>
          </a:p>
        </p:txBody>
      </p:sp>
      <p:sp>
        <p:nvSpPr>
          <p:cNvPr id="7" name="TextBox 6">
            <a:extLst>
              <a:ext uri="{FF2B5EF4-FFF2-40B4-BE49-F238E27FC236}">
                <a16:creationId xmlns:a16="http://schemas.microsoft.com/office/drawing/2014/main" id="{4E9F5353-D075-4958-8AD6-1E6574A8C910}"/>
              </a:ext>
            </a:extLst>
          </p:cNvPr>
          <p:cNvSpPr txBox="1"/>
          <p:nvPr/>
        </p:nvSpPr>
        <p:spPr>
          <a:xfrm>
            <a:off x="4628551" y="5273897"/>
            <a:ext cx="724943" cy="323165"/>
          </a:xfrm>
          <a:prstGeom prst="rect">
            <a:avLst/>
          </a:prstGeom>
          <a:noFill/>
        </p:spPr>
        <p:txBody>
          <a:bodyPr wrap="none" rtlCol="0">
            <a:spAutoFit/>
          </a:bodyPr>
          <a:lstStyle/>
          <a:p>
            <a:pPr algn="ctr"/>
            <a:r>
              <a:rPr lang="en-US" sz="1500" b="1" dirty="0">
                <a:solidFill>
                  <a:srgbClr val="002060"/>
                </a:solidFill>
              </a:rPr>
              <a:t>create </a:t>
            </a:r>
            <a:endParaRPr lang="el-GR" sz="1500" b="1" dirty="0">
              <a:solidFill>
                <a:srgbClr val="002060"/>
              </a:solidFill>
            </a:endParaRPr>
          </a:p>
        </p:txBody>
      </p:sp>
      <p:sp>
        <p:nvSpPr>
          <p:cNvPr id="8" name="TextBox 7">
            <a:extLst>
              <a:ext uri="{FF2B5EF4-FFF2-40B4-BE49-F238E27FC236}">
                <a16:creationId xmlns:a16="http://schemas.microsoft.com/office/drawing/2014/main" id="{62522411-590D-4FA2-B76A-074A8F445F45}"/>
              </a:ext>
            </a:extLst>
          </p:cNvPr>
          <p:cNvSpPr txBox="1"/>
          <p:nvPr/>
        </p:nvSpPr>
        <p:spPr>
          <a:xfrm>
            <a:off x="2309290" y="1389002"/>
            <a:ext cx="752898" cy="300082"/>
          </a:xfrm>
          <a:prstGeom prst="rect">
            <a:avLst/>
          </a:prstGeom>
          <a:noFill/>
        </p:spPr>
        <p:txBody>
          <a:bodyPr wrap="none" rtlCol="0">
            <a:spAutoFit/>
          </a:bodyPr>
          <a:lstStyle/>
          <a:p>
            <a:r>
              <a:rPr lang="en-US" sz="1350" b="1" dirty="0">
                <a:solidFill>
                  <a:srgbClr val="002060"/>
                </a:solidFill>
              </a:rPr>
              <a:t>connect</a:t>
            </a:r>
            <a:endParaRPr lang="el-GR" sz="1350" b="1" dirty="0">
              <a:solidFill>
                <a:srgbClr val="002060"/>
              </a:solidFill>
            </a:endParaRPr>
          </a:p>
        </p:txBody>
      </p:sp>
      <p:sp>
        <p:nvSpPr>
          <p:cNvPr id="9" name="TextBox 8">
            <a:extLst>
              <a:ext uri="{FF2B5EF4-FFF2-40B4-BE49-F238E27FC236}">
                <a16:creationId xmlns:a16="http://schemas.microsoft.com/office/drawing/2014/main" id="{0A2AA3D2-2E5D-4321-B7F7-CA3A78C5C778}"/>
              </a:ext>
            </a:extLst>
          </p:cNvPr>
          <p:cNvSpPr txBox="1"/>
          <p:nvPr/>
        </p:nvSpPr>
        <p:spPr>
          <a:xfrm>
            <a:off x="4991025" y="784636"/>
            <a:ext cx="590226" cy="323165"/>
          </a:xfrm>
          <a:prstGeom prst="rect">
            <a:avLst/>
          </a:prstGeom>
          <a:noFill/>
        </p:spPr>
        <p:txBody>
          <a:bodyPr wrap="none" rtlCol="0">
            <a:spAutoFit/>
          </a:bodyPr>
          <a:lstStyle/>
          <a:p>
            <a:r>
              <a:rPr lang="en-US" sz="1500" b="1" dirty="0">
                <a:solidFill>
                  <a:srgbClr val="002060"/>
                </a:solidFill>
              </a:rPr>
              <a:t>seek </a:t>
            </a:r>
            <a:endParaRPr lang="el-GR" sz="1500" b="1" dirty="0">
              <a:solidFill>
                <a:srgbClr val="002060"/>
              </a:solidFill>
            </a:endParaRPr>
          </a:p>
        </p:txBody>
      </p:sp>
      <p:sp>
        <p:nvSpPr>
          <p:cNvPr id="10" name="TextBox 9">
            <a:extLst>
              <a:ext uri="{FF2B5EF4-FFF2-40B4-BE49-F238E27FC236}">
                <a16:creationId xmlns:a16="http://schemas.microsoft.com/office/drawing/2014/main" id="{7DBB8C69-8EB3-4509-B33D-8156A6B3FA0D}"/>
              </a:ext>
            </a:extLst>
          </p:cNvPr>
          <p:cNvSpPr txBox="1"/>
          <p:nvPr/>
        </p:nvSpPr>
        <p:spPr>
          <a:xfrm>
            <a:off x="6258114" y="4535418"/>
            <a:ext cx="535275" cy="323165"/>
          </a:xfrm>
          <a:prstGeom prst="rect">
            <a:avLst/>
          </a:prstGeom>
          <a:noFill/>
        </p:spPr>
        <p:txBody>
          <a:bodyPr wrap="none" rtlCol="0">
            <a:spAutoFit/>
          </a:bodyPr>
          <a:lstStyle/>
          <a:p>
            <a:r>
              <a:rPr lang="en-US" sz="1500" b="1" dirty="0">
                <a:solidFill>
                  <a:srgbClr val="002060"/>
                </a:solidFill>
              </a:rPr>
              <a:t>defy</a:t>
            </a:r>
            <a:endParaRPr lang="el-GR" sz="1500" b="1" dirty="0">
              <a:solidFill>
                <a:srgbClr val="002060"/>
              </a:solidFill>
            </a:endParaRPr>
          </a:p>
        </p:txBody>
      </p:sp>
      <p:sp>
        <p:nvSpPr>
          <p:cNvPr id="11" name="TextBox 10">
            <a:extLst>
              <a:ext uri="{FF2B5EF4-FFF2-40B4-BE49-F238E27FC236}">
                <a16:creationId xmlns:a16="http://schemas.microsoft.com/office/drawing/2014/main" id="{8C14A59A-7E5E-414D-919A-2E8AC3A5BB22}"/>
              </a:ext>
            </a:extLst>
          </p:cNvPr>
          <p:cNvSpPr txBox="1"/>
          <p:nvPr/>
        </p:nvSpPr>
        <p:spPr>
          <a:xfrm>
            <a:off x="6873120" y="3232443"/>
            <a:ext cx="796693" cy="323165"/>
          </a:xfrm>
          <a:prstGeom prst="rect">
            <a:avLst/>
          </a:prstGeom>
          <a:noFill/>
        </p:spPr>
        <p:txBody>
          <a:bodyPr wrap="none" rtlCol="0">
            <a:spAutoFit/>
          </a:bodyPr>
          <a:lstStyle/>
          <a:p>
            <a:pPr algn="ctr"/>
            <a:r>
              <a:rPr lang="en-US" sz="1500" b="1" dirty="0">
                <a:solidFill>
                  <a:srgbClr val="002060"/>
                </a:solidFill>
              </a:rPr>
              <a:t>control </a:t>
            </a:r>
            <a:endParaRPr lang="el-GR" sz="1500" b="1" dirty="0">
              <a:solidFill>
                <a:srgbClr val="002060"/>
              </a:solidFill>
            </a:endParaRPr>
          </a:p>
        </p:txBody>
      </p:sp>
      <p:sp>
        <p:nvSpPr>
          <p:cNvPr id="12" name="TextBox 11">
            <a:extLst>
              <a:ext uri="{FF2B5EF4-FFF2-40B4-BE49-F238E27FC236}">
                <a16:creationId xmlns:a16="http://schemas.microsoft.com/office/drawing/2014/main" id="{F2F79AD0-6F35-4F3A-8B06-9BF5E277BB70}"/>
              </a:ext>
            </a:extLst>
          </p:cNvPr>
          <p:cNvSpPr txBox="1"/>
          <p:nvPr/>
        </p:nvSpPr>
        <p:spPr>
          <a:xfrm>
            <a:off x="2469388" y="5103987"/>
            <a:ext cx="977447" cy="323165"/>
          </a:xfrm>
          <a:prstGeom prst="rect">
            <a:avLst/>
          </a:prstGeom>
          <a:noFill/>
        </p:spPr>
        <p:txBody>
          <a:bodyPr wrap="none" rtlCol="0">
            <a:spAutoFit/>
          </a:bodyPr>
          <a:lstStyle/>
          <a:p>
            <a:r>
              <a:rPr lang="en-US" sz="1500" b="1" dirty="0">
                <a:solidFill>
                  <a:srgbClr val="002060"/>
                </a:solidFill>
              </a:rPr>
              <a:t>transform</a:t>
            </a:r>
            <a:endParaRPr lang="el-GR" sz="1500" b="1" dirty="0">
              <a:solidFill>
                <a:srgbClr val="002060"/>
              </a:solidFill>
            </a:endParaRPr>
          </a:p>
        </p:txBody>
      </p:sp>
      <p:pic>
        <p:nvPicPr>
          <p:cNvPr id="13" name="Picture 16">
            <a:extLst>
              <a:ext uri="{FF2B5EF4-FFF2-40B4-BE49-F238E27FC236}">
                <a16:creationId xmlns:a16="http://schemas.microsoft.com/office/drawing/2014/main" id="{BB6912BB-2FD7-4B42-A82F-C6377A94CE2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120879" y="5063993"/>
            <a:ext cx="2189147" cy="145943"/>
          </a:xfrm>
          <a:prstGeom prst="rect">
            <a:avLst/>
          </a:prstGeom>
        </p:spPr>
      </p:pic>
      <p:sp>
        <p:nvSpPr>
          <p:cNvPr id="14" name="TextBox 13">
            <a:extLst>
              <a:ext uri="{FF2B5EF4-FFF2-40B4-BE49-F238E27FC236}">
                <a16:creationId xmlns:a16="http://schemas.microsoft.com/office/drawing/2014/main" id="{1D64E292-56B8-41FA-A116-D9A09772B4D3}"/>
              </a:ext>
            </a:extLst>
          </p:cNvPr>
          <p:cNvSpPr txBox="1"/>
          <p:nvPr/>
        </p:nvSpPr>
        <p:spPr>
          <a:xfrm>
            <a:off x="1748427" y="2333787"/>
            <a:ext cx="559512" cy="323165"/>
          </a:xfrm>
          <a:prstGeom prst="rect">
            <a:avLst/>
          </a:prstGeom>
          <a:noFill/>
        </p:spPr>
        <p:txBody>
          <a:bodyPr wrap="none" rtlCol="0">
            <a:spAutoFit/>
          </a:bodyPr>
          <a:lstStyle/>
          <a:p>
            <a:pPr algn="ctr"/>
            <a:r>
              <a:rPr lang="en-US" sz="1500" b="1" dirty="0">
                <a:solidFill>
                  <a:srgbClr val="002060"/>
                </a:solidFill>
              </a:rPr>
              <a:t>play </a:t>
            </a:r>
            <a:endParaRPr lang="el-GR" sz="1500" b="1" dirty="0">
              <a:solidFill>
                <a:srgbClr val="002060"/>
              </a:solidFill>
            </a:endParaRPr>
          </a:p>
        </p:txBody>
      </p:sp>
      <p:sp>
        <p:nvSpPr>
          <p:cNvPr id="15" name="TextBox 14">
            <a:extLst>
              <a:ext uri="{FF2B5EF4-FFF2-40B4-BE49-F238E27FC236}">
                <a16:creationId xmlns:a16="http://schemas.microsoft.com/office/drawing/2014/main" id="{80CFBA73-E024-4766-BA67-862D40A49432}"/>
              </a:ext>
            </a:extLst>
          </p:cNvPr>
          <p:cNvSpPr txBox="1"/>
          <p:nvPr/>
        </p:nvSpPr>
        <p:spPr>
          <a:xfrm>
            <a:off x="4260626" y="3060367"/>
            <a:ext cx="632354" cy="323165"/>
          </a:xfrm>
          <a:prstGeom prst="rect">
            <a:avLst/>
          </a:prstGeom>
          <a:noFill/>
        </p:spPr>
        <p:txBody>
          <a:bodyPr wrap="none" rtlCol="0">
            <a:spAutoFit/>
          </a:bodyPr>
          <a:lstStyle/>
          <a:p>
            <a:pPr algn="ctr"/>
            <a:r>
              <a:rPr lang="en-US" sz="1500" b="1" dirty="0">
                <a:solidFill>
                  <a:srgbClr val="002060"/>
                </a:solidFill>
              </a:rPr>
              <a:t>grow </a:t>
            </a:r>
            <a:endParaRPr lang="el-GR" sz="1500" b="1" dirty="0">
              <a:solidFill>
                <a:srgbClr val="002060"/>
              </a:solidFill>
            </a:endParaRPr>
          </a:p>
        </p:txBody>
      </p:sp>
      <p:pic>
        <p:nvPicPr>
          <p:cNvPr id="16" name="Picture 146" descr="http://vector.me/files/images/6/0/60548/chivas_regal.png">
            <a:extLst>
              <a:ext uri="{FF2B5EF4-FFF2-40B4-BE49-F238E27FC236}">
                <a16:creationId xmlns:a16="http://schemas.microsoft.com/office/drawing/2014/main" id="{D023BC8F-7F39-4096-BD05-E64292FA2884}"/>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819222" y="3060368"/>
            <a:ext cx="857862" cy="375807"/>
          </a:xfrm>
          <a:prstGeom prst="rect">
            <a:avLst/>
          </a:prstGeom>
          <a:noFill/>
          <a:extLst>
            <a:ext uri="{909E8E84-426E-40DD-AFC4-6F175D3DCCD1}">
              <a14:hiddenFill xmlns:a14="http://schemas.microsoft.com/office/drawing/2010/main">
                <a:solidFill>
                  <a:srgbClr val="FFFFFF"/>
                </a:solidFill>
              </a14:hiddenFill>
            </a:ext>
          </a:extLst>
        </p:spPr>
      </p:pic>
      <p:pic>
        <p:nvPicPr>
          <p:cNvPr id="17" name="Picture 4" descr="Aberlour — Pernod Ricard USA"/>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837251" y="4313355"/>
            <a:ext cx="622189" cy="311095"/>
          </a:xfrm>
          <a:prstGeom prst="rect">
            <a:avLst/>
          </a:prstGeom>
          <a:noFill/>
          <a:extLst>
            <a:ext uri="{909E8E84-426E-40DD-AFC4-6F175D3DCCD1}">
              <a14:hiddenFill xmlns:a14="http://schemas.microsoft.com/office/drawing/2010/main">
                <a:solidFill>
                  <a:srgbClr val="FFFFFF"/>
                </a:solidFill>
              </a14:hiddenFill>
            </a:ext>
          </a:extLst>
        </p:spPr>
      </p:pic>
      <p:pic>
        <p:nvPicPr>
          <p:cNvPr id="18" name="Picture 8" descr="Glenlivet Logo / Alcohol / Logonoid.com"/>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2609100" y="3724125"/>
            <a:ext cx="515365" cy="299456"/>
          </a:xfrm>
          <a:prstGeom prst="rect">
            <a:avLst/>
          </a:prstGeom>
          <a:noFill/>
          <a:extLst>
            <a:ext uri="{909E8E84-426E-40DD-AFC4-6F175D3DCCD1}">
              <a14:hiddenFill xmlns:a14="http://schemas.microsoft.com/office/drawing/2010/main">
                <a:solidFill>
                  <a:srgbClr val="FFFFFF"/>
                </a:solidFill>
              </a14:hiddenFill>
            </a:ext>
          </a:extLst>
        </p:spPr>
      </p:pic>
      <p:pic>
        <p:nvPicPr>
          <p:cNvPr id="19" name="Picture 12" descr="Passport Scotch Standard Blend Scotch Whisky | Chivas Brothers"/>
          <p:cNvPicPr>
            <a:picLocks noChangeAspect="1" noChangeArrowheads="1"/>
          </p:cNvPicPr>
          <p:nvPr/>
        </p:nvPicPr>
        <p:blipFill rotWithShape="1">
          <a:blip r:embed="rId7" cstate="print">
            <a:extLst>
              <a:ext uri="{28A0092B-C50C-407E-A947-70E740481C1C}">
                <a14:useLocalDpi xmlns:a14="http://schemas.microsoft.com/office/drawing/2010/main" val="0"/>
              </a:ext>
            </a:extLst>
          </a:blip>
          <a:srcRect l="7180" t="14599" r="6653" b="9612"/>
          <a:stretch/>
        </p:blipFill>
        <p:spPr bwMode="auto">
          <a:xfrm>
            <a:off x="4308368" y="1184158"/>
            <a:ext cx="836140" cy="481844"/>
          </a:xfrm>
          <a:prstGeom prst="rect">
            <a:avLst/>
          </a:prstGeom>
          <a:noFill/>
          <a:extLst>
            <a:ext uri="{909E8E84-426E-40DD-AFC4-6F175D3DCCD1}">
              <a14:hiddenFill xmlns:a14="http://schemas.microsoft.com/office/drawing/2010/main">
                <a:solidFill>
                  <a:srgbClr val="FFFFFF"/>
                </a:solidFill>
              </a14:hiddenFill>
            </a:ext>
          </a:extLst>
        </p:spPr>
      </p:pic>
      <p:pic>
        <p:nvPicPr>
          <p:cNvPr id="20" name="Picture 14" descr="Royal Salute Blended Scotch Whiskies | Chivas Brothers"/>
          <p:cNvPicPr>
            <a:picLocks noChangeAspect="1" noChangeArrowheads="1"/>
          </p:cNvPicPr>
          <p:nvPr/>
        </p:nvPicPr>
        <p:blipFill rotWithShape="1">
          <a:blip r:embed="rId8" cstate="print">
            <a:extLst>
              <a:ext uri="{28A0092B-C50C-407E-A947-70E740481C1C}">
                <a14:useLocalDpi xmlns:a14="http://schemas.microsoft.com/office/drawing/2010/main" val="0"/>
              </a:ext>
            </a:extLst>
          </a:blip>
          <a:srcRect t="22326" b="21946"/>
          <a:stretch/>
        </p:blipFill>
        <p:spPr bwMode="auto">
          <a:xfrm>
            <a:off x="5276301" y="3456530"/>
            <a:ext cx="941836" cy="343875"/>
          </a:xfrm>
          <a:prstGeom prst="rect">
            <a:avLst/>
          </a:prstGeom>
          <a:noFill/>
          <a:extLst>
            <a:ext uri="{909E8E84-426E-40DD-AFC4-6F175D3DCCD1}">
              <a14:hiddenFill xmlns:a14="http://schemas.microsoft.com/office/drawing/2010/main">
                <a:solidFill>
                  <a:srgbClr val="FFFFFF"/>
                </a:solidFill>
              </a14:hiddenFill>
            </a:ext>
          </a:extLst>
        </p:spPr>
      </p:pic>
      <p:pic>
        <p:nvPicPr>
          <p:cNvPr id="21" name="Picture 16" descr="SCAPA - The world's only whiskey based on the Lochmond Wash"/>
          <p:cNvPicPr>
            <a:picLocks noChangeAspect="1" noChangeArrowheads="1"/>
          </p:cNvPicPr>
          <p:nvPr/>
        </p:nvPicPr>
        <p:blipFill rotWithShape="1">
          <a:blip r:embed="rId9" cstate="print">
            <a:extLst>
              <a:ext uri="{28A0092B-C50C-407E-A947-70E740481C1C}">
                <a14:useLocalDpi xmlns:a14="http://schemas.microsoft.com/office/drawing/2010/main" val="0"/>
              </a:ext>
            </a:extLst>
          </a:blip>
          <a:srcRect t="18725" b="10687"/>
          <a:stretch/>
        </p:blipFill>
        <p:spPr bwMode="auto">
          <a:xfrm>
            <a:off x="4261182" y="2146158"/>
            <a:ext cx="981566" cy="296945"/>
          </a:xfrm>
          <a:prstGeom prst="rect">
            <a:avLst/>
          </a:prstGeom>
          <a:noFill/>
          <a:extLst>
            <a:ext uri="{909E8E84-426E-40DD-AFC4-6F175D3DCCD1}">
              <a14:hiddenFill xmlns:a14="http://schemas.microsoft.com/office/drawing/2010/main">
                <a:solidFill>
                  <a:srgbClr val="FFFFFF"/>
                </a:solidFill>
              </a14:hiddenFill>
            </a:ext>
          </a:extLst>
        </p:spPr>
      </p:pic>
      <p:pic>
        <p:nvPicPr>
          <p:cNvPr id="22" name="Picture 2" descr="Ballantine's Scotch Whisky - Explore Our Whiskies, Cocktails and Events -  Ballantine's"/>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4991025" y="4722917"/>
            <a:ext cx="692815" cy="186749"/>
          </a:xfrm>
          <a:prstGeom prst="rect">
            <a:avLst/>
          </a:prstGeom>
          <a:noFill/>
          <a:extLst>
            <a:ext uri="{909E8E84-426E-40DD-AFC4-6F175D3DCCD1}">
              <a14:hiddenFill xmlns:a14="http://schemas.microsoft.com/office/drawing/2010/main">
                <a:solidFill>
                  <a:srgbClr val="FFFFFF"/>
                </a:solidFill>
              </a14:hiddenFill>
            </a:ext>
          </a:extLst>
        </p:spPr>
      </p:pic>
      <p:pic>
        <p:nvPicPr>
          <p:cNvPr id="23" name="Picture 2" descr="Αποτέλεσμα εικόνας για something whisky logo"/>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4386421" y="4099484"/>
            <a:ext cx="701987" cy="342570"/>
          </a:xfrm>
          <a:prstGeom prst="rect">
            <a:avLst/>
          </a:prstGeom>
          <a:noFill/>
          <a:extLst>
            <a:ext uri="{909E8E84-426E-40DD-AFC4-6F175D3DCCD1}">
              <a14:hiddenFill xmlns:a14="http://schemas.microsoft.com/office/drawing/2010/main">
                <a:solidFill>
                  <a:srgbClr val="FFFFFF"/>
                </a:solidFill>
              </a14:hiddenFill>
            </a:ext>
          </a:extLst>
        </p:spPr>
      </p:pic>
      <p:pic>
        <p:nvPicPr>
          <p:cNvPr id="24" name="Picture 4" descr="Αποτέλεσμα εικόνας για secret speyside whisky logo"/>
          <p:cNvPicPr>
            <a:picLocks noChangeAspect="1" noChangeArrowheads="1"/>
          </p:cNvPicPr>
          <p:nvPr/>
        </p:nvPicPr>
        <p:blipFill>
          <a:blip r:embed="rId12" cstate="print">
            <a:extLst>
              <a:ext uri="{28A0092B-C50C-407E-A947-70E740481C1C}">
                <a14:useLocalDpi xmlns:a14="http://schemas.microsoft.com/office/drawing/2010/main" val="0"/>
              </a:ext>
            </a:extLst>
          </a:blip>
          <a:srcRect/>
          <a:stretch>
            <a:fillRect/>
          </a:stretch>
        </p:blipFill>
        <p:spPr bwMode="auto">
          <a:xfrm>
            <a:off x="3303123" y="4575731"/>
            <a:ext cx="614385" cy="565979"/>
          </a:xfrm>
          <a:prstGeom prst="rect">
            <a:avLst/>
          </a:prstGeom>
          <a:noFill/>
          <a:extLst>
            <a:ext uri="{909E8E84-426E-40DD-AFC4-6F175D3DCCD1}">
              <a14:hiddenFill xmlns:a14="http://schemas.microsoft.com/office/drawing/2010/main">
                <a:solidFill>
                  <a:srgbClr val="FFFFFF"/>
                </a:solidFill>
              </a14:hiddenFill>
            </a:ext>
          </a:extLst>
        </p:spPr>
      </p:pic>
      <p:pic>
        <p:nvPicPr>
          <p:cNvPr id="25" name="Picture 6" descr="Clan Campbell Premium Blended Scotch Whiskies | Chivas Brothers"/>
          <p:cNvPicPr>
            <a:picLocks noChangeAspect="1" noChangeArrowheads="1"/>
          </p:cNvPicPr>
          <p:nvPr/>
        </p:nvPicPr>
        <p:blipFill rotWithShape="1">
          <a:blip r:embed="rId13" cstate="print">
            <a:extLst>
              <a:ext uri="{28A0092B-C50C-407E-A947-70E740481C1C}">
                <a14:useLocalDpi xmlns:a14="http://schemas.microsoft.com/office/drawing/2010/main" val="0"/>
              </a:ext>
            </a:extLst>
          </a:blip>
          <a:srcRect l="23168" r="23420"/>
          <a:stretch/>
        </p:blipFill>
        <p:spPr bwMode="auto">
          <a:xfrm>
            <a:off x="5663720" y="4139346"/>
            <a:ext cx="493565" cy="605417"/>
          </a:xfrm>
          <a:prstGeom prst="rect">
            <a:avLst/>
          </a:prstGeom>
          <a:noFill/>
          <a:extLst>
            <a:ext uri="{909E8E84-426E-40DD-AFC4-6F175D3DCCD1}">
              <a14:hiddenFill xmlns:a14="http://schemas.microsoft.com/office/drawing/2010/main">
                <a:solidFill>
                  <a:srgbClr val="FFFFFF"/>
                </a:solidFill>
              </a14:hiddenFill>
            </a:ext>
          </a:extLst>
        </p:spPr>
      </p:pic>
      <p:pic>
        <p:nvPicPr>
          <p:cNvPr id="26" name="Picture 29" descr="Seagram's 100 Pipers Blended Scotch Whiskies | Chivas Brothers"/>
          <p:cNvPicPr>
            <a:picLocks noChangeAspect="1" noChangeArrowheads="1"/>
          </p:cNvPicPr>
          <p:nvPr/>
        </p:nvPicPr>
        <p:blipFill rotWithShape="1">
          <a:blip r:embed="rId14" cstate="print">
            <a:extLst>
              <a:ext uri="{28A0092B-C50C-407E-A947-70E740481C1C}">
                <a14:useLocalDpi xmlns:a14="http://schemas.microsoft.com/office/drawing/2010/main" val="0"/>
              </a:ext>
            </a:extLst>
          </a:blip>
          <a:srcRect t="35177" b="25442"/>
          <a:stretch/>
        </p:blipFill>
        <p:spPr bwMode="auto">
          <a:xfrm>
            <a:off x="4650810" y="3819182"/>
            <a:ext cx="773957" cy="199690"/>
          </a:xfrm>
          <a:prstGeom prst="rect">
            <a:avLst/>
          </a:prstGeom>
          <a:noFill/>
          <a:extLst>
            <a:ext uri="{909E8E84-426E-40DD-AFC4-6F175D3DCCD1}">
              <a14:hiddenFill xmlns:a14="http://schemas.microsoft.com/office/drawing/2010/main">
                <a:solidFill>
                  <a:srgbClr val="FFFFFF"/>
                </a:solidFill>
              </a14:hiddenFill>
            </a:ext>
          </a:extLst>
        </p:spPr>
      </p:pic>
      <p:pic>
        <p:nvPicPr>
          <p:cNvPr id="27" name="Picture 26"/>
          <p:cNvPicPr>
            <a:picLocks noChangeAspect="1"/>
          </p:cNvPicPr>
          <p:nvPr/>
        </p:nvPicPr>
        <p:blipFill>
          <a:blip r:embed="rId15">
            <a:extLst>
              <a:ext uri="{28A0092B-C50C-407E-A947-70E740481C1C}">
                <a14:useLocalDpi xmlns:a14="http://schemas.microsoft.com/office/drawing/2010/main" val="0"/>
              </a:ext>
            </a:extLst>
          </a:blip>
          <a:stretch>
            <a:fillRect/>
          </a:stretch>
        </p:blipFill>
        <p:spPr>
          <a:xfrm>
            <a:off x="699909" y="862823"/>
            <a:ext cx="2271891" cy="321284"/>
          </a:xfrm>
          <a:prstGeom prst="rect">
            <a:avLst/>
          </a:prstGeom>
        </p:spPr>
      </p:pic>
    </p:spTree>
    <p:extLst>
      <p:ext uri="{BB962C8B-B14F-4D97-AF65-F5344CB8AC3E}">
        <p14:creationId xmlns:p14="http://schemas.microsoft.com/office/powerpoint/2010/main" val="76627741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784056" y="3305433"/>
            <a:ext cx="3414134" cy="2585323"/>
          </a:xfrm>
          <a:prstGeom prst="rect">
            <a:avLst/>
          </a:prstGeom>
          <a:noFill/>
        </p:spPr>
        <p:txBody>
          <a:bodyPr wrap="square" rtlCol="0">
            <a:spAutoFit/>
          </a:bodyPr>
          <a:lstStyle/>
          <a:p>
            <a:pPr algn="ctr"/>
            <a:r>
              <a:rPr lang="en-US" b="1" dirty="0">
                <a:latin typeface="Segoe UI" panose="020B0502040204020203" pitchFamily="34" charset="0"/>
                <a:ea typeface="Segoe UI" panose="020B0502040204020203" pitchFamily="34" charset="0"/>
                <a:cs typeface="Segoe UI" panose="020B0502040204020203" pitchFamily="34" charset="0"/>
              </a:rPr>
              <a:t>In 1984 Pernod agrees with the descendant of the Clan Campbell family to renovate the mythic castle of the family with so many legends of the clans of Scotland, securing the famous name and the defiant aspect of Scotland. </a:t>
            </a:r>
            <a:endParaRPr lang="en-GB" b="1" dirty="0">
              <a:latin typeface="Segoe UI" panose="020B0502040204020203" pitchFamily="34" charset="0"/>
              <a:ea typeface="Segoe UI" panose="020B0502040204020203" pitchFamily="34" charset="0"/>
              <a:cs typeface="Segoe UI" panose="020B0502040204020203" pitchFamily="34" charset="0"/>
            </a:endParaRPr>
          </a:p>
        </p:txBody>
      </p:sp>
      <p:pic>
        <p:nvPicPr>
          <p:cNvPr id="5" name="Picture 2" descr="Whisky - Clan Rollo Online - Scotland's Cultur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70011" y="3181363"/>
            <a:ext cx="3377841" cy="2533381"/>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6" descr="Clan Campbell Premium Blended Scotch Whiskies | Chivas Brothers"/>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23168" r="23420"/>
          <a:stretch/>
        </p:blipFill>
        <p:spPr bwMode="auto">
          <a:xfrm>
            <a:off x="1789324" y="1959203"/>
            <a:ext cx="1235156" cy="1515071"/>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a:extLst>
              <a:ext uri="{FF2B5EF4-FFF2-40B4-BE49-F238E27FC236}">
                <a16:creationId xmlns:a16="http://schemas.microsoft.com/office/drawing/2014/main" id="{9D798D35-01A5-4188-B24E-850ECB05ECC6}"/>
              </a:ext>
            </a:extLst>
          </p:cNvPr>
          <p:cNvSpPr txBox="1"/>
          <p:nvPr/>
        </p:nvSpPr>
        <p:spPr>
          <a:xfrm>
            <a:off x="784056" y="1459940"/>
            <a:ext cx="5790575" cy="523220"/>
          </a:xfrm>
          <a:prstGeom prst="rect">
            <a:avLst/>
          </a:prstGeom>
          <a:noFill/>
        </p:spPr>
        <p:txBody>
          <a:bodyPr wrap="square" rtlCol="0">
            <a:spAutoFit/>
          </a:bodyPr>
          <a:lstStyle/>
          <a:p>
            <a:r>
              <a:rPr lang="el-GR" sz="2800" dirty="0">
                <a:latin typeface="Segoe UI" panose="020B0502040204020203" pitchFamily="34" charset="0"/>
                <a:ea typeface="Segoe UI" panose="020B0502040204020203" pitchFamily="34" charset="0"/>
                <a:cs typeface="Segoe UI" panose="020B0502040204020203" pitchFamily="34" charset="0"/>
              </a:rPr>
              <a:t>Ένας μύθος πίσω από κάθε μάρκα</a:t>
            </a:r>
            <a:endParaRPr lang="en-US" sz="2800" dirty="0">
              <a:latin typeface="Segoe UI" panose="020B0502040204020203" pitchFamily="34" charset="0"/>
              <a:ea typeface="Segoe UI" panose="020B0502040204020203" pitchFamily="34" charset="0"/>
              <a:cs typeface="Segoe UI" panose="020B0502040204020203" pitchFamily="34" charset="0"/>
            </a:endParaRPr>
          </a:p>
        </p:txBody>
      </p:sp>
      <p:pic>
        <p:nvPicPr>
          <p:cNvPr id="8" name="Picture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99909" y="862823"/>
            <a:ext cx="2271891" cy="321284"/>
          </a:xfrm>
          <a:prstGeom prst="rect">
            <a:avLst/>
          </a:prstGeom>
        </p:spPr>
      </p:pic>
    </p:spTree>
    <p:extLst>
      <p:ext uri="{BB962C8B-B14F-4D97-AF65-F5344CB8AC3E}">
        <p14:creationId xmlns:p14="http://schemas.microsoft.com/office/powerpoint/2010/main" val="163425843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Page not found | Royal Salute | Garrafa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854205" y="2093015"/>
            <a:ext cx="2826026" cy="2873844"/>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p:cNvSpPr txBox="1"/>
          <p:nvPr/>
        </p:nvSpPr>
        <p:spPr>
          <a:xfrm>
            <a:off x="1089593" y="2654067"/>
            <a:ext cx="3362092" cy="2308324"/>
          </a:xfrm>
          <a:prstGeom prst="rect">
            <a:avLst/>
          </a:prstGeom>
          <a:noFill/>
        </p:spPr>
        <p:txBody>
          <a:bodyPr wrap="square" rtlCol="0">
            <a:spAutoFit/>
          </a:bodyPr>
          <a:lstStyle/>
          <a:p>
            <a:pPr algn="ctr"/>
            <a:r>
              <a:rPr lang="en-US" b="1" dirty="0">
                <a:latin typeface="Segoe UI" panose="020B0502040204020203" pitchFamily="34" charset="0"/>
                <a:ea typeface="Segoe UI" panose="020B0502040204020203" pitchFamily="34" charset="0"/>
                <a:cs typeface="Segoe UI" panose="020B0502040204020203" pitchFamily="34" charset="0"/>
              </a:rPr>
              <a:t>The whisky created to pay tribute to the ascendency to the throne of quin Elizabeth in 1953. Named after the famous 21 gun-salute. To this day Royal Salute has marked each significant event in the lives of the British Monarchy.</a:t>
            </a:r>
          </a:p>
        </p:txBody>
      </p:sp>
      <p:pic>
        <p:nvPicPr>
          <p:cNvPr id="6" name="Picture 14" descr="Royal Salute Blended Scotch Whiskies | Chivas Brothers"/>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t="22326" b="21946"/>
          <a:stretch/>
        </p:blipFill>
        <p:spPr bwMode="auto">
          <a:xfrm>
            <a:off x="1762365" y="1826050"/>
            <a:ext cx="1927053" cy="703589"/>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99909" y="862823"/>
            <a:ext cx="2271891" cy="321284"/>
          </a:xfrm>
          <a:prstGeom prst="rect">
            <a:avLst/>
          </a:prstGeom>
        </p:spPr>
      </p:pic>
    </p:spTree>
    <p:extLst>
      <p:ext uri="{BB962C8B-B14F-4D97-AF65-F5344CB8AC3E}">
        <p14:creationId xmlns:p14="http://schemas.microsoft.com/office/powerpoint/2010/main" val="203984201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685800" y="2830503"/>
            <a:ext cx="2867527" cy="1754326"/>
          </a:xfrm>
          <a:prstGeom prst="rect">
            <a:avLst/>
          </a:prstGeom>
          <a:noFill/>
        </p:spPr>
        <p:txBody>
          <a:bodyPr wrap="square" rtlCol="0">
            <a:spAutoFit/>
          </a:bodyPr>
          <a:lstStyle/>
          <a:p>
            <a:pPr algn="ctr"/>
            <a:r>
              <a:rPr lang="en-US" b="1" dirty="0">
                <a:latin typeface="Segoe UI" panose="020B0502040204020203" pitchFamily="34" charset="0"/>
                <a:ea typeface="Segoe UI" panose="020B0502040204020203" pitchFamily="34" charset="0"/>
                <a:cs typeface="Segoe UI" panose="020B0502040204020203" pitchFamily="34" charset="0"/>
              </a:rPr>
              <a:t>The shore of Scapa Flow, is a natural harbor and very historical as the British fleet used it as a</a:t>
            </a:r>
            <a:r>
              <a:rPr lang="el-GR" b="1" dirty="0">
                <a:latin typeface="Segoe UI" panose="020B0502040204020203" pitchFamily="34" charset="0"/>
                <a:ea typeface="Segoe UI" panose="020B0502040204020203" pitchFamily="34" charset="0"/>
                <a:cs typeface="Segoe UI" panose="020B0502040204020203" pitchFamily="34" charset="0"/>
              </a:rPr>
              <a:t> </a:t>
            </a:r>
            <a:r>
              <a:rPr lang="en-US" b="1" dirty="0">
                <a:latin typeface="Segoe UI" panose="020B0502040204020203" pitchFamily="34" charset="0"/>
                <a:ea typeface="Segoe UI" panose="020B0502040204020203" pitchFamily="34" charset="0"/>
                <a:cs typeface="Segoe UI" panose="020B0502040204020203" pitchFamily="34" charset="0"/>
              </a:rPr>
              <a:t>stronghold in the 1</a:t>
            </a:r>
            <a:r>
              <a:rPr lang="en-US" b="1" baseline="30000" dirty="0">
                <a:latin typeface="Segoe UI" panose="020B0502040204020203" pitchFamily="34" charset="0"/>
                <a:ea typeface="Segoe UI" panose="020B0502040204020203" pitchFamily="34" charset="0"/>
                <a:cs typeface="Segoe UI" panose="020B0502040204020203" pitchFamily="34" charset="0"/>
              </a:rPr>
              <a:t>st</a:t>
            </a:r>
            <a:r>
              <a:rPr lang="en-US" b="1" dirty="0">
                <a:latin typeface="Segoe UI" panose="020B0502040204020203" pitchFamily="34" charset="0"/>
                <a:ea typeface="Segoe UI" panose="020B0502040204020203" pitchFamily="34" charset="0"/>
                <a:cs typeface="Segoe UI" panose="020B0502040204020203" pitchFamily="34" charset="0"/>
              </a:rPr>
              <a:t> world war.</a:t>
            </a:r>
            <a:endParaRPr lang="en-GB" b="1" dirty="0">
              <a:latin typeface="Segoe UI" panose="020B0502040204020203" pitchFamily="34" charset="0"/>
              <a:ea typeface="Segoe UI" panose="020B0502040204020203" pitchFamily="34" charset="0"/>
              <a:cs typeface="Segoe UI" panose="020B0502040204020203" pitchFamily="34" charset="0"/>
            </a:endParaRPr>
          </a:p>
        </p:txBody>
      </p:sp>
      <p:pic>
        <p:nvPicPr>
          <p:cNvPr id="5" name="Picture 2" descr="Scapa Skiren - Spirited"/>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603457" y="2094897"/>
            <a:ext cx="5200808" cy="2925456"/>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16" descr="SCAPA - The world's only whiskey based on the Lochmond Wash"/>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t="18725" b="10687"/>
          <a:stretch/>
        </p:blipFill>
        <p:spPr bwMode="auto">
          <a:xfrm>
            <a:off x="913333" y="1996774"/>
            <a:ext cx="2079584" cy="629119"/>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99909" y="862823"/>
            <a:ext cx="2271891" cy="321284"/>
          </a:xfrm>
          <a:prstGeom prst="rect">
            <a:avLst/>
          </a:prstGeom>
        </p:spPr>
      </p:pic>
    </p:spTree>
    <p:extLst>
      <p:ext uri="{BB962C8B-B14F-4D97-AF65-F5344CB8AC3E}">
        <p14:creationId xmlns:p14="http://schemas.microsoft.com/office/powerpoint/2010/main" val="25608449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http://file.vintageadbrowser.com/l-g1kqa4zgxare9t.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262265" y="2192756"/>
            <a:ext cx="2149049" cy="3037974"/>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p:cNvSpPr txBox="1"/>
          <p:nvPr/>
        </p:nvSpPr>
        <p:spPr>
          <a:xfrm>
            <a:off x="1481889" y="3097450"/>
            <a:ext cx="2867527" cy="2031325"/>
          </a:xfrm>
          <a:prstGeom prst="rect">
            <a:avLst/>
          </a:prstGeom>
          <a:noFill/>
        </p:spPr>
        <p:txBody>
          <a:bodyPr wrap="square" rtlCol="0">
            <a:spAutoFit/>
          </a:bodyPr>
          <a:lstStyle/>
          <a:p>
            <a:pPr algn="ctr"/>
            <a:r>
              <a:rPr lang="en-US" b="1" dirty="0">
                <a:latin typeface="Segoe UI" panose="020B0502040204020203" pitchFamily="34" charset="0"/>
                <a:ea typeface="Segoe UI" panose="020B0502040204020203" pitchFamily="34" charset="0"/>
                <a:cs typeface="Segoe UI" panose="020B0502040204020203" pitchFamily="34" charset="0"/>
              </a:rPr>
              <a:t>Founded by George Smith in 1824, The </a:t>
            </a:r>
            <a:r>
              <a:rPr lang="en-US" b="1" dirty="0" err="1">
                <a:latin typeface="Segoe UI" panose="020B0502040204020203" pitchFamily="34" charset="0"/>
                <a:ea typeface="Segoe UI" panose="020B0502040204020203" pitchFamily="34" charset="0"/>
                <a:cs typeface="Segoe UI" panose="020B0502040204020203" pitchFamily="34" charset="0"/>
              </a:rPr>
              <a:t>Glenlivet</a:t>
            </a:r>
            <a:r>
              <a:rPr lang="en-US" b="1" dirty="0">
                <a:latin typeface="Segoe UI" panose="020B0502040204020203" pitchFamily="34" charset="0"/>
                <a:ea typeface="Segoe UI" panose="020B0502040204020203" pitchFamily="34" charset="0"/>
                <a:cs typeface="Segoe UI" panose="020B0502040204020203" pitchFamily="34" charset="0"/>
              </a:rPr>
              <a:t> remains the benchmark that al other Speyside single malt whiskey are measured against. </a:t>
            </a:r>
          </a:p>
        </p:txBody>
      </p:sp>
      <p:pic>
        <p:nvPicPr>
          <p:cNvPr id="6" name="Picture 8" descr="Glenlivet Logo / Alcohol / Logonoid.com"/>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317842" y="2192756"/>
            <a:ext cx="1195619" cy="694721"/>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99909" y="862823"/>
            <a:ext cx="2271891" cy="321284"/>
          </a:xfrm>
          <a:prstGeom prst="rect">
            <a:avLst/>
          </a:prstGeom>
        </p:spPr>
      </p:pic>
    </p:spTree>
    <p:extLst>
      <p:ext uri="{BB962C8B-B14F-4D97-AF65-F5344CB8AC3E}">
        <p14:creationId xmlns:p14="http://schemas.microsoft.com/office/powerpoint/2010/main" val="378500552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935267" y="3283715"/>
            <a:ext cx="2867527" cy="1754326"/>
          </a:xfrm>
          <a:prstGeom prst="rect">
            <a:avLst/>
          </a:prstGeom>
          <a:noFill/>
        </p:spPr>
        <p:txBody>
          <a:bodyPr wrap="square" rtlCol="0">
            <a:spAutoFit/>
          </a:bodyPr>
          <a:lstStyle/>
          <a:p>
            <a:pPr algn="ctr"/>
            <a:r>
              <a:rPr lang="en-US" b="1" dirty="0" err="1">
                <a:latin typeface="Segoe UI" panose="020B0502040204020203" pitchFamily="34" charset="0"/>
                <a:ea typeface="Segoe UI" panose="020B0502040204020203" pitchFamily="34" charset="0"/>
                <a:cs typeface="Segoe UI" panose="020B0502040204020203" pitchFamily="34" charset="0"/>
              </a:rPr>
              <a:t>Chivas</a:t>
            </a:r>
            <a:r>
              <a:rPr lang="en-US" b="1" dirty="0">
                <a:latin typeface="Segoe UI" panose="020B0502040204020203" pitchFamily="34" charset="0"/>
                <a:ea typeface="Segoe UI" panose="020B0502040204020203" pitchFamily="34" charset="0"/>
                <a:cs typeface="Segoe UI" panose="020B0502040204020203" pitchFamily="34" charset="0"/>
              </a:rPr>
              <a:t> earned a Royal Warrant from Queen Victoria. In 1909 </a:t>
            </a:r>
            <a:r>
              <a:rPr lang="en-US" b="1" dirty="0" err="1">
                <a:latin typeface="Segoe UI" panose="020B0502040204020203" pitchFamily="34" charset="0"/>
                <a:ea typeface="Segoe UI" panose="020B0502040204020203" pitchFamily="34" charset="0"/>
                <a:cs typeface="Segoe UI" panose="020B0502040204020203" pitchFamily="34" charset="0"/>
              </a:rPr>
              <a:t>Chivas</a:t>
            </a:r>
            <a:r>
              <a:rPr lang="en-US" b="1" dirty="0">
                <a:latin typeface="Segoe UI" panose="020B0502040204020203" pitchFamily="34" charset="0"/>
                <a:ea typeface="Segoe UI" panose="020B0502040204020203" pitchFamily="34" charset="0"/>
                <a:cs typeface="Segoe UI" panose="020B0502040204020203" pitchFamily="34" charset="0"/>
              </a:rPr>
              <a:t> Regal 25 was born the world’s first luxury whiskey. </a:t>
            </a:r>
          </a:p>
        </p:txBody>
      </p:sp>
      <p:pic>
        <p:nvPicPr>
          <p:cNvPr id="5" name="Picture 2" descr="http://popsop.ru/wp-content/uploads/chivalry-3.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117977" y="2291336"/>
            <a:ext cx="3904799" cy="2536907"/>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146" descr="http://vector.me/files/images/6/0/60548/chivas_regal.png">
            <a:extLst>
              <a:ext uri="{FF2B5EF4-FFF2-40B4-BE49-F238E27FC236}">
                <a16:creationId xmlns:a16="http://schemas.microsoft.com/office/drawing/2014/main" id="{D023BC8F-7F39-4096-BD05-E64292FA2884}"/>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779359" y="2291336"/>
            <a:ext cx="1179342" cy="516639"/>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99909" y="862823"/>
            <a:ext cx="2271891" cy="321284"/>
          </a:xfrm>
          <a:prstGeom prst="rect">
            <a:avLst/>
          </a:prstGeom>
        </p:spPr>
      </p:pic>
    </p:spTree>
    <p:extLst>
      <p:ext uri="{BB962C8B-B14F-4D97-AF65-F5344CB8AC3E}">
        <p14:creationId xmlns:p14="http://schemas.microsoft.com/office/powerpoint/2010/main" val="248793253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277351" y="3664902"/>
            <a:ext cx="2867527" cy="1477328"/>
          </a:xfrm>
          <a:prstGeom prst="rect">
            <a:avLst/>
          </a:prstGeom>
          <a:noFill/>
        </p:spPr>
        <p:txBody>
          <a:bodyPr wrap="square" rtlCol="0">
            <a:spAutoFit/>
          </a:bodyPr>
          <a:lstStyle/>
          <a:p>
            <a:pPr algn="ctr"/>
            <a:r>
              <a:rPr lang="en-US" b="1" dirty="0">
                <a:latin typeface="Segoe UI" panose="020B0502040204020203" pitchFamily="34" charset="0"/>
                <a:ea typeface="Segoe UI" panose="020B0502040204020203" pitchFamily="34" charset="0"/>
                <a:cs typeface="Segoe UI" panose="020B0502040204020203" pitchFamily="34" charset="0"/>
              </a:rPr>
              <a:t>100 PIPERS tells the story of Bonny Prince Charlie leading 100 pipers in the 1745 uprising.</a:t>
            </a:r>
          </a:p>
        </p:txBody>
      </p:sp>
      <p:pic>
        <p:nvPicPr>
          <p:cNvPr id="5" name="Picture 2" descr="Image 1 - 100-PIPERS-Seagram-039-s-Scotch-Whisky-1969-Vintage-Print-Ad"/>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931256" y="1952123"/>
            <a:ext cx="2492227" cy="3425558"/>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7" descr="Seagram's 100 Pipers Blended Scotch Whiskies | Chivas Brothers"/>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t="35177" b="25442"/>
          <a:stretch/>
        </p:blipFill>
        <p:spPr bwMode="auto">
          <a:xfrm>
            <a:off x="1741963" y="2330324"/>
            <a:ext cx="1938301" cy="500105"/>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99909" y="862823"/>
            <a:ext cx="2271891" cy="321284"/>
          </a:xfrm>
          <a:prstGeom prst="rect">
            <a:avLst/>
          </a:prstGeom>
        </p:spPr>
      </p:pic>
    </p:spTree>
    <p:extLst>
      <p:ext uri="{BB962C8B-B14F-4D97-AF65-F5344CB8AC3E}">
        <p14:creationId xmlns:p14="http://schemas.microsoft.com/office/powerpoint/2010/main" val="122375954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481887" y="2712442"/>
            <a:ext cx="2867527" cy="1477328"/>
          </a:xfrm>
          <a:prstGeom prst="rect">
            <a:avLst/>
          </a:prstGeom>
          <a:noFill/>
        </p:spPr>
        <p:txBody>
          <a:bodyPr wrap="square" rtlCol="0">
            <a:spAutoFit/>
          </a:bodyPr>
          <a:lstStyle/>
          <a:p>
            <a:pPr algn="ctr"/>
            <a:r>
              <a:rPr lang="en-US" b="1" dirty="0">
                <a:latin typeface="Segoe UI" panose="020B0502040204020203" pitchFamily="34" charset="0"/>
                <a:ea typeface="Segoe UI" panose="020B0502040204020203" pitchFamily="34" charset="0"/>
                <a:cs typeface="Segoe UI" panose="020B0502040204020203" pitchFamily="34" charset="0"/>
              </a:rPr>
              <a:t>Its iconic diamond shaped bottle and unique name gives the brand its distinctive identity</a:t>
            </a:r>
          </a:p>
        </p:txBody>
      </p:sp>
      <p:pic>
        <p:nvPicPr>
          <p:cNvPr id="3" name="Picture 6"/>
          <p:cNvPicPr>
            <a:picLocks noChangeAspect="1"/>
          </p:cNvPicPr>
          <p:nvPr/>
        </p:nvPicPr>
        <p:blipFill rotWithShape="1">
          <a:blip r:embed="rId2">
            <a:clrChange>
              <a:clrFrom>
                <a:srgbClr val="FFFFFF"/>
              </a:clrFrom>
              <a:clrTo>
                <a:srgbClr val="FFFFFF">
                  <a:alpha val="0"/>
                </a:srgbClr>
              </a:clrTo>
            </a:clrChange>
          </a:blip>
          <a:srcRect l="40131" t="19400" r="42105" b="15305"/>
          <a:stretch/>
        </p:blipFill>
        <p:spPr>
          <a:xfrm>
            <a:off x="5534527" y="1761159"/>
            <a:ext cx="1624263" cy="3356810"/>
          </a:xfrm>
          <a:prstGeom prst="rect">
            <a:avLst/>
          </a:prstGeom>
        </p:spPr>
      </p:pic>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99909" y="862823"/>
            <a:ext cx="2271891" cy="321284"/>
          </a:xfrm>
          <a:prstGeom prst="rect">
            <a:avLst/>
          </a:prstGeom>
        </p:spPr>
      </p:pic>
    </p:spTree>
    <p:extLst>
      <p:ext uri="{BB962C8B-B14F-4D97-AF65-F5344CB8AC3E}">
        <p14:creationId xmlns:p14="http://schemas.microsoft.com/office/powerpoint/2010/main" val="305323233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904373" y="2059775"/>
            <a:ext cx="3330743" cy="3970318"/>
          </a:xfrm>
          <a:prstGeom prst="rect">
            <a:avLst/>
          </a:prstGeom>
          <a:noFill/>
        </p:spPr>
        <p:txBody>
          <a:bodyPr wrap="square" rtlCol="0">
            <a:spAutoFit/>
          </a:bodyPr>
          <a:lstStyle/>
          <a:p>
            <a:pPr marL="257175" indent="-257175">
              <a:buFont typeface="Arial" panose="020B0604020202020204" pitchFamily="34" charset="0"/>
              <a:buChar char="•"/>
            </a:pPr>
            <a:r>
              <a:rPr lang="en-US" b="1" dirty="0">
                <a:latin typeface="Segoe UI" panose="020B0502040204020203" pitchFamily="34" charset="0"/>
                <a:ea typeface="Segoe UI" panose="020B0502040204020203" pitchFamily="34" charset="0"/>
                <a:cs typeface="Segoe UI" panose="020B0502040204020203" pitchFamily="34" charset="0"/>
              </a:rPr>
              <a:t>It was first created in 1927 by George Ballantine, a Scottish entrepreneur who followed his own way in life and who was driven t produce the ultimate whiskey of the utmost quality. </a:t>
            </a:r>
          </a:p>
          <a:p>
            <a:endParaRPr lang="en-US" b="1" dirty="0">
              <a:latin typeface="Segoe UI" panose="020B0502040204020203" pitchFamily="34" charset="0"/>
              <a:ea typeface="Segoe UI" panose="020B0502040204020203" pitchFamily="34" charset="0"/>
              <a:cs typeface="Segoe UI" panose="020B0502040204020203" pitchFamily="34" charset="0"/>
            </a:endParaRPr>
          </a:p>
          <a:p>
            <a:pPr marL="257175" indent="-257175">
              <a:buFont typeface="Arial" panose="020B0604020202020204" pitchFamily="34" charset="0"/>
              <a:buChar char="•"/>
            </a:pPr>
            <a:r>
              <a:rPr lang="en-US" b="1" dirty="0">
                <a:latin typeface="Segoe UI" panose="020B0502040204020203" pitchFamily="34" charset="0"/>
                <a:ea typeface="Segoe UI" panose="020B0502040204020203" pitchFamily="34" charset="0"/>
                <a:cs typeface="Segoe UI" panose="020B0502040204020203" pitchFamily="34" charset="0"/>
              </a:rPr>
              <a:t>Its flat bottled was created to be more easily hidden during the prohibition. Today is the No.1 Scotch whiskey in Europe.</a:t>
            </a:r>
          </a:p>
        </p:txBody>
      </p:sp>
      <p:pic>
        <p:nvPicPr>
          <p:cNvPr id="5" name="Picture 2" descr="http://m1.behance.net/rendition/modules/34137335/disp/9c46f63e840b68736d88f8bc7c0c2326.jpg"/>
          <p:cNvPicPr>
            <a:picLocks noChangeAspect="1" noChangeArrowheads="1"/>
          </p:cNvPicPr>
          <p:nvPr/>
        </p:nvPicPr>
        <p:blipFill>
          <a:blip r:embed="rId2" cstate="print"/>
          <a:srcRect/>
          <a:stretch>
            <a:fillRect/>
          </a:stretch>
        </p:blipFill>
        <p:spPr bwMode="auto">
          <a:xfrm>
            <a:off x="4559969" y="2617781"/>
            <a:ext cx="3516596" cy="2554223"/>
          </a:xfrm>
          <a:prstGeom prst="rect">
            <a:avLst/>
          </a:prstGeom>
          <a:noFill/>
        </p:spPr>
      </p:pic>
      <p:pic>
        <p:nvPicPr>
          <p:cNvPr id="6" name="Picture 2" descr="Ballantine's Scotch Whisky - Explore Our Whiskies, Cocktails and Events -  Ballantine's"/>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561381" y="1760653"/>
            <a:ext cx="1513770" cy="408039"/>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99909" y="862823"/>
            <a:ext cx="2271891" cy="321284"/>
          </a:xfrm>
          <a:prstGeom prst="rect">
            <a:avLst/>
          </a:prstGeom>
        </p:spPr>
      </p:pic>
    </p:spTree>
    <p:extLst>
      <p:ext uri="{BB962C8B-B14F-4D97-AF65-F5344CB8AC3E}">
        <p14:creationId xmlns:p14="http://schemas.microsoft.com/office/powerpoint/2010/main" val="66675030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12" descr="Passport Scotch Standard Blend Scotch Whisky | Chivas Brothers"/>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7180" t="14599" r="6653" b="9612"/>
          <a:stretch/>
        </p:blipFill>
        <p:spPr bwMode="auto">
          <a:xfrm>
            <a:off x="2002675" y="1699460"/>
            <a:ext cx="1258592" cy="725291"/>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p:cNvSpPr txBox="1"/>
          <p:nvPr/>
        </p:nvSpPr>
        <p:spPr>
          <a:xfrm>
            <a:off x="868278" y="2901987"/>
            <a:ext cx="3330743" cy="646331"/>
          </a:xfrm>
          <a:prstGeom prst="rect">
            <a:avLst/>
          </a:prstGeom>
          <a:noFill/>
        </p:spPr>
        <p:txBody>
          <a:bodyPr wrap="square" rtlCol="0">
            <a:spAutoFit/>
          </a:bodyPr>
          <a:lstStyle/>
          <a:p>
            <a:r>
              <a:rPr lang="en-US" b="1" dirty="0">
                <a:latin typeface="Segoe UI" panose="020B0502040204020203" pitchFamily="34" charset="0"/>
                <a:ea typeface="Segoe UI" panose="020B0502040204020203" pitchFamily="34" charset="0"/>
                <a:cs typeface="Segoe UI" panose="020B0502040204020203" pitchFamily="34" charset="0"/>
              </a:rPr>
              <a:t>Because you enjoy first class</a:t>
            </a:r>
          </a:p>
          <a:p>
            <a:pPr marL="257175" indent="-257175">
              <a:buFont typeface="Arial" panose="020B0604020202020204" pitchFamily="34" charset="0"/>
              <a:buChar char="•"/>
            </a:pPr>
            <a:endParaRPr lang="en-US" b="1" dirty="0">
              <a:solidFill>
                <a:schemeClr val="tx1">
                  <a:lumMod val="65000"/>
                  <a:lumOff val="35000"/>
                </a:schemeClr>
              </a:solidFill>
              <a:latin typeface="Aharoni" panose="02010803020104030203" pitchFamily="2" charset="-79"/>
              <a:cs typeface="Aharoni" panose="02010803020104030203" pitchFamily="2" charset="-79"/>
            </a:endParaRPr>
          </a:p>
        </p:txBody>
      </p:sp>
      <p:pic>
        <p:nvPicPr>
          <p:cNvPr id="9" name="Picture 2" descr="Pin on Christmas Ads"/>
          <p:cNvPicPr>
            <a:picLocks noChangeAspect="1" noChangeArrowheads="1"/>
          </p:cNvPicPr>
          <p:nvPr/>
        </p:nvPicPr>
        <p:blipFill rotWithShape="1">
          <a:blip r:embed="rId3">
            <a:extLst>
              <a:ext uri="{28A0092B-C50C-407E-A947-70E740481C1C}">
                <a14:useLocalDpi xmlns:a14="http://schemas.microsoft.com/office/drawing/2010/main" val="0"/>
              </a:ext>
            </a:extLst>
          </a:blip>
          <a:srcRect l="6971" t="7200" r="11815" b="8929"/>
          <a:stretch/>
        </p:blipFill>
        <p:spPr bwMode="auto">
          <a:xfrm>
            <a:off x="5146571" y="1699460"/>
            <a:ext cx="2676125" cy="3684926"/>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99909" y="862823"/>
            <a:ext cx="2271891" cy="321284"/>
          </a:xfrm>
          <a:prstGeom prst="rect">
            <a:avLst/>
          </a:prstGeom>
        </p:spPr>
      </p:pic>
    </p:spTree>
    <p:extLst>
      <p:ext uri="{BB962C8B-B14F-4D97-AF65-F5344CB8AC3E}">
        <p14:creationId xmlns:p14="http://schemas.microsoft.com/office/powerpoint/2010/main" val="380217113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2" descr="SECRET SPEYSIDE | Chivas"/>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396856" y="1952124"/>
            <a:ext cx="4427430" cy="3122132"/>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p:cNvSpPr txBox="1"/>
          <p:nvPr/>
        </p:nvSpPr>
        <p:spPr>
          <a:xfrm>
            <a:off x="1141497" y="2786067"/>
            <a:ext cx="1814513" cy="1477328"/>
          </a:xfrm>
          <a:prstGeom prst="rect">
            <a:avLst/>
          </a:prstGeom>
          <a:noFill/>
        </p:spPr>
        <p:txBody>
          <a:bodyPr wrap="square" rtlCol="0">
            <a:spAutoFit/>
          </a:bodyPr>
          <a:lstStyle/>
          <a:p>
            <a:r>
              <a:rPr lang="en-US" b="1" dirty="0">
                <a:latin typeface="Segoe UI" panose="020B0502040204020203" pitchFamily="34" charset="0"/>
                <a:ea typeface="Segoe UI" panose="020B0502040204020203" pitchFamily="34" charset="0"/>
                <a:cs typeface="Segoe UI" panose="020B0502040204020203" pitchFamily="34" charset="0"/>
              </a:rPr>
              <a:t>Great marketing: the unknown becomes an advantage </a:t>
            </a:r>
            <a:endParaRPr lang="en-GB" b="1" dirty="0">
              <a:latin typeface="Segoe UI" panose="020B0502040204020203" pitchFamily="34" charset="0"/>
              <a:ea typeface="Segoe UI" panose="020B0502040204020203" pitchFamily="34" charset="0"/>
              <a:cs typeface="Segoe UI" panose="020B0502040204020203" pitchFamily="34" charset="0"/>
            </a:endParaRPr>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99909" y="862823"/>
            <a:ext cx="2271891" cy="321284"/>
          </a:xfrm>
          <a:prstGeom prst="rect">
            <a:avLst/>
          </a:prstGeom>
        </p:spPr>
      </p:pic>
    </p:spTree>
    <p:extLst>
      <p:ext uri="{BB962C8B-B14F-4D97-AF65-F5344CB8AC3E}">
        <p14:creationId xmlns:p14="http://schemas.microsoft.com/office/powerpoint/2010/main" val="288644146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picture containing phone, cellphone&#10;&#10;Description automatically generated">
            <a:extLst>
              <a:ext uri="{FF2B5EF4-FFF2-40B4-BE49-F238E27FC236}">
                <a16:creationId xmlns:a16="http://schemas.microsoft.com/office/drawing/2014/main" id="{A4691841-29BC-48F6-BC72-2FBD31DF4FAF}"/>
              </a:ext>
            </a:extLst>
          </p:cNvPr>
          <p:cNvPicPr>
            <a:picLocks noChangeAspect="1"/>
          </p:cNvPicPr>
          <p:nvPr/>
        </p:nvPicPr>
        <p:blipFill rotWithShape="1">
          <a:blip r:embed="rId2">
            <a:extLst>
              <a:ext uri="{28A0092B-C50C-407E-A947-70E740481C1C}">
                <a14:useLocalDpi xmlns:a14="http://schemas.microsoft.com/office/drawing/2010/main" val="0"/>
              </a:ext>
            </a:extLst>
          </a:blip>
          <a:srcRect l="32471" t="32472" r="32284" b="32190"/>
          <a:stretch/>
        </p:blipFill>
        <p:spPr>
          <a:xfrm>
            <a:off x="3949660" y="2118631"/>
            <a:ext cx="2700338" cy="2707481"/>
          </a:xfrm>
          <a:prstGeom prst="ellipse">
            <a:avLst/>
          </a:prstGeom>
        </p:spPr>
      </p:pic>
      <p:cxnSp>
        <p:nvCxnSpPr>
          <p:cNvPr id="5" name="Straight Connector 4">
            <a:extLst>
              <a:ext uri="{FF2B5EF4-FFF2-40B4-BE49-F238E27FC236}">
                <a16:creationId xmlns:a16="http://schemas.microsoft.com/office/drawing/2014/main" id="{8727A8F9-2894-499F-9754-F18FFFB9D27F}"/>
              </a:ext>
            </a:extLst>
          </p:cNvPr>
          <p:cNvCxnSpPr>
            <a:cxnSpLocks/>
            <a:stCxn id="4" idx="2"/>
            <a:endCxn id="4" idx="6"/>
          </p:cNvCxnSpPr>
          <p:nvPr/>
        </p:nvCxnSpPr>
        <p:spPr>
          <a:xfrm>
            <a:off x="3949660" y="3472372"/>
            <a:ext cx="2700338" cy="0"/>
          </a:xfrm>
          <a:prstGeom prst="line">
            <a:avLst/>
          </a:prstGeom>
          <a:ln w="95250">
            <a:gradFill flip="none" rotWithShape="1">
              <a:gsLst>
                <a:gs pos="0">
                  <a:schemeClr val="accent1">
                    <a:lumMod val="5000"/>
                    <a:lumOff val="95000"/>
                    <a:alpha val="0"/>
                  </a:schemeClr>
                </a:gs>
                <a:gs pos="69000">
                  <a:schemeClr val="bg1">
                    <a:alpha val="0"/>
                  </a:schemeClr>
                </a:gs>
                <a:gs pos="100000">
                  <a:schemeClr val="bg1">
                    <a:alpha val="0"/>
                  </a:schemeClr>
                </a:gs>
                <a:gs pos="86000">
                  <a:schemeClr val="bg1">
                    <a:alpha val="64000"/>
                  </a:schemeClr>
                </a:gs>
              </a:gsLst>
              <a:lin ang="0" scaled="1"/>
              <a:tileRect/>
            </a:gradFill>
          </a:ln>
        </p:spPr>
        <p:style>
          <a:lnRef idx="1">
            <a:schemeClr val="accent1"/>
          </a:lnRef>
          <a:fillRef idx="0">
            <a:schemeClr val="accent1"/>
          </a:fillRef>
          <a:effectRef idx="0">
            <a:schemeClr val="accent1"/>
          </a:effectRef>
          <a:fontRef idx="minor">
            <a:schemeClr val="tx1"/>
          </a:fontRef>
        </p:style>
      </p:cxnSp>
      <p:sp>
        <p:nvSpPr>
          <p:cNvPr id="7" name="Rectangle: Rounded Corners 30">
            <a:extLst>
              <a:ext uri="{FF2B5EF4-FFF2-40B4-BE49-F238E27FC236}">
                <a16:creationId xmlns:a16="http://schemas.microsoft.com/office/drawing/2014/main" id="{F99C2404-8078-45E4-B549-36600E8FAFB6}"/>
              </a:ext>
            </a:extLst>
          </p:cNvPr>
          <p:cNvSpPr/>
          <p:nvPr/>
        </p:nvSpPr>
        <p:spPr>
          <a:xfrm>
            <a:off x="2914250" y="2366311"/>
            <a:ext cx="707588" cy="933124"/>
          </a:xfrm>
          <a:prstGeom prst="roundRect">
            <a:avLst>
              <a:gd name="adj" fmla="val 7015"/>
            </a:avLst>
          </a:prstGeom>
          <a:solidFill>
            <a:srgbClr val="F17185"/>
          </a:solidFill>
        </p:spPr>
        <p:txBody>
          <a:bodyPr wrap="square" lIns="27000" tIns="27000" rIns="27000" bIns="27000" anchor="ctr" anchorCtr="0">
            <a:noAutofit/>
          </a:bodyPr>
          <a:lstStyle/>
          <a:p>
            <a:pPr algn="ctr" defTabSz="685800">
              <a:defRPr/>
            </a:pPr>
            <a:endParaRPr lang="en-GB" sz="900" dirty="0">
              <a:solidFill>
                <a:srgbClr val="FFFFFF"/>
              </a:solidFill>
              <a:latin typeface="Aharoni" panose="02010803020104030203" pitchFamily="2" charset="-79"/>
              <a:ea typeface="Times New Roman" panose="02020603050405020304" pitchFamily="18" charset="0"/>
              <a:cs typeface="Aharoni" panose="02010803020104030203" pitchFamily="2" charset="-79"/>
            </a:endParaRPr>
          </a:p>
        </p:txBody>
      </p:sp>
      <p:grpSp>
        <p:nvGrpSpPr>
          <p:cNvPr id="8" name="Group 126">
            <a:extLst>
              <a:ext uri="{FF2B5EF4-FFF2-40B4-BE49-F238E27FC236}">
                <a16:creationId xmlns:a16="http://schemas.microsoft.com/office/drawing/2014/main" id="{ABA57E6C-8CB0-428F-99DE-572DE2F3726E}"/>
              </a:ext>
            </a:extLst>
          </p:cNvPr>
          <p:cNvGrpSpPr/>
          <p:nvPr/>
        </p:nvGrpSpPr>
        <p:grpSpPr>
          <a:xfrm>
            <a:off x="5456831" y="5001454"/>
            <a:ext cx="998150" cy="769712"/>
            <a:chOff x="6918610" y="5362356"/>
            <a:chExt cx="1952405" cy="1026283"/>
          </a:xfrm>
        </p:grpSpPr>
        <p:sp>
          <p:nvSpPr>
            <p:cNvPr id="9" name="Rectangle: Rounded Corners 28">
              <a:extLst>
                <a:ext uri="{FF2B5EF4-FFF2-40B4-BE49-F238E27FC236}">
                  <a16:creationId xmlns:a16="http://schemas.microsoft.com/office/drawing/2014/main" id="{2D05F05A-4885-441F-A16C-0C9770040C43}"/>
                </a:ext>
              </a:extLst>
            </p:cNvPr>
            <p:cNvSpPr/>
            <p:nvPr/>
          </p:nvSpPr>
          <p:spPr>
            <a:xfrm>
              <a:off x="6918610" y="5362356"/>
              <a:ext cx="1952405" cy="1026283"/>
            </a:xfrm>
            <a:prstGeom prst="roundRect">
              <a:avLst>
                <a:gd name="adj" fmla="val 7077"/>
              </a:avLst>
            </a:prstGeom>
            <a:solidFill>
              <a:srgbClr val="F58B47"/>
            </a:solidFill>
          </p:spPr>
          <p:txBody>
            <a:bodyPr wrap="square" lIns="27000" tIns="27000" rIns="27000" bIns="27000" anchor="ctr" anchorCtr="0">
              <a:noAutofit/>
            </a:bodyPr>
            <a:lstStyle/>
            <a:p>
              <a:pPr algn="ctr" defTabSz="685800">
                <a:defRPr/>
              </a:pPr>
              <a:endParaRPr lang="en-GB" sz="900" dirty="0">
                <a:solidFill>
                  <a:srgbClr val="FFFFFF"/>
                </a:solidFill>
                <a:latin typeface="Aharoni" panose="02010803020104030203" pitchFamily="2" charset="-79"/>
                <a:ea typeface="Times New Roman" panose="02020603050405020304" pitchFamily="18" charset="0"/>
                <a:cs typeface="Aharoni" panose="02010803020104030203" pitchFamily="2" charset="-79"/>
              </a:endParaRPr>
            </a:p>
          </p:txBody>
        </p:sp>
        <p:grpSp>
          <p:nvGrpSpPr>
            <p:cNvPr id="10" name="Group 13">
              <a:extLst>
                <a:ext uri="{FF2B5EF4-FFF2-40B4-BE49-F238E27FC236}">
                  <a16:creationId xmlns:a16="http://schemas.microsoft.com/office/drawing/2014/main" id="{D1F34B3E-2218-4A72-B8DE-3C6EA67D0924}"/>
                </a:ext>
              </a:extLst>
            </p:cNvPr>
            <p:cNvGrpSpPr/>
            <p:nvPr/>
          </p:nvGrpSpPr>
          <p:grpSpPr>
            <a:xfrm>
              <a:off x="7046724" y="5412548"/>
              <a:ext cx="1721576" cy="956870"/>
              <a:chOff x="480061" y="5378474"/>
              <a:chExt cx="8747760" cy="4862096"/>
            </a:xfrm>
          </p:grpSpPr>
          <p:sp>
            <p:nvSpPr>
              <p:cNvPr id="11" name="Rectangle 10">
                <a:extLst>
                  <a:ext uri="{FF2B5EF4-FFF2-40B4-BE49-F238E27FC236}">
                    <a16:creationId xmlns:a16="http://schemas.microsoft.com/office/drawing/2014/main" id="{FA54C792-1CC9-46CE-AE32-B37F52918AE9}"/>
                  </a:ext>
                </a:extLst>
              </p:cNvPr>
              <p:cNvSpPr/>
              <p:nvPr/>
            </p:nvSpPr>
            <p:spPr>
              <a:xfrm>
                <a:off x="1089660" y="6960159"/>
                <a:ext cx="7627620" cy="156921"/>
              </a:xfrm>
              <a:prstGeom prst="rect">
                <a:avLst/>
              </a:prstGeom>
              <a:solidFill>
                <a:srgbClr val="F58B4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defRPr/>
                </a:pPr>
                <a:endParaRPr lang="en-GB" sz="1350">
                  <a:solidFill>
                    <a:srgbClr val="FFFFFF"/>
                  </a:solidFill>
                  <a:latin typeface="Aharoni"/>
                </a:endParaRPr>
              </a:p>
            </p:txBody>
          </p:sp>
          <p:sp>
            <p:nvSpPr>
              <p:cNvPr id="12" name="Rectangle 73">
                <a:extLst>
                  <a:ext uri="{FF2B5EF4-FFF2-40B4-BE49-F238E27FC236}">
                    <a16:creationId xmlns:a16="http://schemas.microsoft.com/office/drawing/2014/main" id="{3A2BE1C6-F6FA-4415-BD2B-332752803665}"/>
                  </a:ext>
                </a:extLst>
              </p:cNvPr>
              <p:cNvSpPr/>
              <p:nvPr/>
            </p:nvSpPr>
            <p:spPr>
              <a:xfrm>
                <a:off x="480061" y="8522259"/>
                <a:ext cx="8747760" cy="156921"/>
              </a:xfrm>
              <a:prstGeom prst="rect">
                <a:avLst/>
              </a:prstGeom>
              <a:solidFill>
                <a:srgbClr val="F58B4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defRPr/>
                </a:pPr>
                <a:endParaRPr lang="en-GB" sz="1350">
                  <a:solidFill>
                    <a:srgbClr val="FFFFFF"/>
                  </a:solidFill>
                  <a:latin typeface="Aharoni"/>
                </a:endParaRPr>
              </a:p>
            </p:txBody>
          </p:sp>
          <p:sp>
            <p:nvSpPr>
              <p:cNvPr id="13" name="Rectangle 74">
                <a:extLst>
                  <a:ext uri="{FF2B5EF4-FFF2-40B4-BE49-F238E27FC236}">
                    <a16:creationId xmlns:a16="http://schemas.microsoft.com/office/drawing/2014/main" id="{E4033C5B-D331-4481-A96E-72A29D2F4199}"/>
                  </a:ext>
                </a:extLst>
              </p:cNvPr>
              <p:cNvSpPr/>
              <p:nvPr/>
            </p:nvSpPr>
            <p:spPr>
              <a:xfrm>
                <a:off x="4549139" y="7076560"/>
                <a:ext cx="213361" cy="1533330"/>
              </a:xfrm>
              <a:prstGeom prst="rect">
                <a:avLst/>
              </a:prstGeom>
              <a:solidFill>
                <a:srgbClr val="F58B4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defRPr/>
                </a:pPr>
                <a:endParaRPr lang="en-GB" sz="1350">
                  <a:solidFill>
                    <a:srgbClr val="FFFFFF"/>
                  </a:solidFill>
                  <a:latin typeface="Aharoni"/>
                </a:endParaRPr>
              </a:p>
            </p:txBody>
          </p:sp>
          <p:sp>
            <p:nvSpPr>
              <p:cNvPr id="14" name="Rectangle 75">
                <a:extLst>
                  <a:ext uri="{FF2B5EF4-FFF2-40B4-BE49-F238E27FC236}">
                    <a16:creationId xmlns:a16="http://schemas.microsoft.com/office/drawing/2014/main" id="{1CBCF7C3-9D7C-496E-A747-2BC75A912F2F}"/>
                  </a:ext>
                </a:extLst>
              </p:cNvPr>
              <p:cNvSpPr/>
              <p:nvPr/>
            </p:nvSpPr>
            <p:spPr>
              <a:xfrm>
                <a:off x="7650479" y="7076560"/>
                <a:ext cx="213361" cy="1533330"/>
              </a:xfrm>
              <a:prstGeom prst="rect">
                <a:avLst/>
              </a:prstGeom>
              <a:solidFill>
                <a:srgbClr val="F58B4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defRPr/>
                </a:pPr>
                <a:endParaRPr lang="en-GB" sz="1350">
                  <a:solidFill>
                    <a:srgbClr val="FFFFFF"/>
                  </a:solidFill>
                  <a:latin typeface="Aharoni"/>
                </a:endParaRPr>
              </a:p>
            </p:txBody>
          </p:sp>
          <p:sp>
            <p:nvSpPr>
              <p:cNvPr id="15" name="Rectangle 76">
                <a:extLst>
                  <a:ext uri="{FF2B5EF4-FFF2-40B4-BE49-F238E27FC236}">
                    <a16:creationId xmlns:a16="http://schemas.microsoft.com/office/drawing/2014/main" id="{70A93581-DC0E-4622-A768-42291D53BA97}"/>
                  </a:ext>
                </a:extLst>
              </p:cNvPr>
              <p:cNvSpPr/>
              <p:nvPr/>
            </p:nvSpPr>
            <p:spPr>
              <a:xfrm>
                <a:off x="1333499" y="7076560"/>
                <a:ext cx="213361" cy="1533330"/>
              </a:xfrm>
              <a:prstGeom prst="rect">
                <a:avLst/>
              </a:prstGeom>
              <a:solidFill>
                <a:srgbClr val="F58B4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defRPr/>
                </a:pPr>
                <a:endParaRPr lang="en-GB" sz="1350">
                  <a:solidFill>
                    <a:srgbClr val="FFFFFF"/>
                  </a:solidFill>
                  <a:latin typeface="Aharoni"/>
                </a:endParaRPr>
              </a:p>
            </p:txBody>
          </p:sp>
          <p:sp>
            <p:nvSpPr>
              <p:cNvPr id="16" name="Rectangle 77">
                <a:extLst>
                  <a:ext uri="{FF2B5EF4-FFF2-40B4-BE49-F238E27FC236}">
                    <a16:creationId xmlns:a16="http://schemas.microsoft.com/office/drawing/2014/main" id="{3AA4B9F5-CAD7-4479-9EEA-5C8F049B7D00}"/>
                  </a:ext>
                </a:extLst>
              </p:cNvPr>
              <p:cNvSpPr/>
              <p:nvPr/>
            </p:nvSpPr>
            <p:spPr>
              <a:xfrm>
                <a:off x="990599" y="5378474"/>
                <a:ext cx="213361" cy="1631216"/>
              </a:xfrm>
              <a:prstGeom prst="rect">
                <a:avLst/>
              </a:prstGeom>
              <a:solidFill>
                <a:srgbClr val="F58B4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defRPr/>
                </a:pPr>
                <a:endParaRPr lang="en-GB" sz="1350">
                  <a:solidFill>
                    <a:srgbClr val="FFFFFF"/>
                  </a:solidFill>
                  <a:latin typeface="Aharoni"/>
                </a:endParaRPr>
              </a:p>
            </p:txBody>
          </p:sp>
          <p:sp>
            <p:nvSpPr>
              <p:cNvPr id="17" name="Rectangle 78">
                <a:extLst>
                  <a:ext uri="{FF2B5EF4-FFF2-40B4-BE49-F238E27FC236}">
                    <a16:creationId xmlns:a16="http://schemas.microsoft.com/office/drawing/2014/main" id="{5571435D-A266-4DB0-8F04-957A53226F05}"/>
                  </a:ext>
                </a:extLst>
              </p:cNvPr>
              <p:cNvSpPr/>
              <p:nvPr/>
            </p:nvSpPr>
            <p:spPr>
              <a:xfrm>
                <a:off x="2567939" y="5378474"/>
                <a:ext cx="213361" cy="1631216"/>
              </a:xfrm>
              <a:prstGeom prst="rect">
                <a:avLst/>
              </a:prstGeom>
              <a:solidFill>
                <a:srgbClr val="F58B4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defRPr/>
                </a:pPr>
                <a:endParaRPr lang="en-GB" sz="1350">
                  <a:solidFill>
                    <a:srgbClr val="FFFFFF"/>
                  </a:solidFill>
                  <a:latin typeface="Aharoni"/>
                </a:endParaRPr>
              </a:p>
            </p:txBody>
          </p:sp>
          <p:sp>
            <p:nvSpPr>
              <p:cNvPr id="18" name="Rectangle 79">
                <a:extLst>
                  <a:ext uri="{FF2B5EF4-FFF2-40B4-BE49-F238E27FC236}">
                    <a16:creationId xmlns:a16="http://schemas.microsoft.com/office/drawing/2014/main" id="{9C671A87-B9C5-4A18-9BF5-91759A96C57C}"/>
                  </a:ext>
                </a:extLst>
              </p:cNvPr>
              <p:cNvSpPr/>
              <p:nvPr/>
            </p:nvSpPr>
            <p:spPr>
              <a:xfrm>
                <a:off x="5981699" y="5378474"/>
                <a:ext cx="213361" cy="1631216"/>
              </a:xfrm>
              <a:prstGeom prst="rect">
                <a:avLst/>
              </a:prstGeom>
              <a:solidFill>
                <a:srgbClr val="F58B4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defRPr/>
                </a:pPr>
                <a:endParaRPr lang="en-GB" sz="1350">
                  <a:solidFill>
                    <a:srgbClr val="FFFFFF"/>
                  </a:solidFill>
                  <a:latin typeface="Aharoni"/>
                </a:endParaRPr>
              </a:p>
            </p:txBody>
          </p:sp>
          <p:sp>
            <p:nvSpPr>
              <p:cNvPr id="19" name="Rectangle 80">
                <a:extLst>
                  <a:ext uri="{FF2B5EF4-FFF2-40B4-BE49-F238E27FC236}">
                    <a16:creationId xmlns:a16="http://schemas.microsoft.com/office/drawing/2014/main" id="{43000382-3743-4FA8-B22D-F29BD7B8FA7A}"/>
                  </a:ext>
                </a:extLst>
              </p:cNvPr>
              <p:cNvSpPr/>
              <p:nvPr/>
            </p:nvSpPr>
            <p:spPr>
              <a:xfrm>
                <a:off x="8533504" y="5378474"/>
                <a:ext cx="213362" cy="1631213"/>
              </a:xfrm>
              <a:prstGeom prst="rect">
                <a:avLst/>
              </a:prstGeom>
              <a:solidFill>
                <a:srgbClr val="F58B4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defRPr/>
                </a:pPr>
                <a:endParaRPr lang="en-GB" sz="1350">
                  <a:solidFill>
                    <a:srgbClr val="FFFFFF"/>
                  </a:solidFill>
                  <a:latin typeface="Aharoni"/>
                </a:endParaRPr>
              </a:p>
            </p:txBody>
          </p:sp>
          <p:sp>
            <p:nvSpPr>
              <p:cNvPr id="20" name="Rectangle 81">
                <a:extLst>
                  <a:ext uri="{FF2B5EF4-FFF2-40B4-BE49-F238E27FC236}">
                    <a16:creationId xmlns:a16="http://schemas.microsoft.com/office/drawing/2014/main" id="{E42C6AA5-F25D-46A7-BC42-A497A32FF159}"/>
                  </a:ext>
                </a:extLst>
              </p:cNvPr>
              <p:cNvSpPr/>
              <p:nvPr/>
            </p:nvSpPr>
            <p:spPr>
              <a:xfrm>
                <a:off x="6552246" y="8609354"/>
                <a:ext cx="129541" cy="1631216"/>
              </a:xfrm>
              <a:prstGeom prst="rect">
                <a:avLst/>
              </a:prstGeom>
              <a:solidFill>
                <a:srgbClr val="F58B4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defRPr/>
                </a:pPr>
                <a:endParaRPr lang="en-GB" sz="1350">
                  <a:solidFill>
                    <a:srgbClr val="FFFFFF"/>
                  </a:solidFill>
                  <a:latin typeface="Aharoni"/>
                </a:endParaRPr>
              </a:p>
            </p:txBody>
          </p:sp>
          <p:sp>
            <p:nvSpPr>
              <p:cNvPr id="21" name="Rectangle 82">
                <a:extLst>
                  <a:ext uri="{FF2B5EF4-FFF2-40B4-BE49-F238E27FC236}">
                    <a16:creationId xmlns:a16="http://schemas.microsoft.com/office/drawing/2014/main" id="{B4123A74-855A-4103-8DF5-72CA0D96F494}"/>
                  </a:ext>
                </a:extLst>
              </p:cNvPr>
              <p:cNvSpPr/>
              <p:nvPr/>
            </p:nvSpPr>
            <p:spPr>
              <a:xfrm>
                <a:off x="3404233" y="8609354"/>
                <a:ext cx="129541" cy="1631216"/>
              </a:xfrm>
              <a:prstGeom prst="rect">
                <a:avLst/>
              </a:prstGeom>
              <a:solidFill>
                <a:srgbClr val="F58B4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defRPr/>
                </a:pPr>
                <a:endParaRPr lang="en-GB" sz="1350">
                  <a:solidFill>
                    <a:srgbClr val="FFFFFF"/>
                  </a:solidFill>
                  <a:latin typeface="Aharoni"/>
                </a:endParaRPr>
              </a:p>
            </p:txBody>
          </p:sp>
        </p:grpSp>
      </p:grpSp>
      <p:sp>
        <p:nvSpPr>
          <p:cNvPr id="22" name="Ορθογώνιο: Στρογγύλεμα γωνιών 87">
            <a:extLst>
              <a:ext uri="{FF2B5EF4-FFF2-40B4-BE49-F238E27FC236}">
                <a16:creationId xmlns:a16="http://schemas.microsoft.com/office/drawing/2014/main" id="{BD263B37-8B07-4B53-883B-94749EFC85E3}"/>
              </a:ext>
            </a:extLst>
          </p:cNvPr>
          <p:cNvSpPr/>
          <p:nvPr/>
        </p:nvSpPr>
        <p:spPr>
          <a:xfrm>
            <a:off x="6551923" y="4792126"/>
            <a:ext cx="1187080" cy="769712"/>
          </a:xfrm>
          <a:prstGeom prst="roundRect">
            <a:avLst/>
          </a:prstGeom>
          <a:solidFill>
            <a:srgbClr val="231F23"/>
          </a:solidFill>
          <a:ln>
            <a:solidFill>
              <a:srgbClr val="231F2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sz="1350"/>
          </a:p>
        </p:txBody>
      </p:sp>
      <p:sp>
        <p:nvSpPr>
          <p:cNvPr id="23" name="Ορθογώνιο: Στρογγύλεμα γωνιών 92">
            <a:extLst>
              <a:ext uri="{FF2B5EF4-FFF2-40B4-BE49-F238E27FC236}">
                <a16:creationId xmlns:a16="http://schemas.microsoft.com/office/drawing/2014/main" id="{8B17DCBF-98A4-4BFC-BF3D-3BB0DC28EA5D}"/>
              </a:ext>
            </a:extLst>
          </p:cNvPr>
          <p:cNvSpPr/>
          <p:nvPr/>
        </p:nvSpPr>
        <p:spPr>
          <a:xfrm>
            <a:off x="4482825" y="1110121"/>
            <a:ext cx="1052095" cy="754209"/>
          </a:xfrm>
          <a:prstGeom prst="roundRect">
            <a:avLst/>
          </a:prstGeom>
          <a:solidFill>
            <a:srgbClr val="005874"/>
          </a:solidFill>
          <a:ln>
            <a:solidFill>
              <a:srgbClr val="00587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sz="1350"/>
          </a:p>
        </p:txBody>
      </p:sp>
      <p:sp>
        <p:nvSpPr>
          <p:cNvPr id="24" name="Ορθογώνιο: Στρογγύλεμα γωνιών 94">
            <a:extLst>
              <a:ext uri="{FF2B5EF4-FFF2-40B4-BE49-F238E27FC236}">
                <a16:creationId xmlns:a16="http://schemas.microsoft.com/office/drawing/2014/main" id="{8165DDC3-0632-406F-894A-274A2BF8E654}"/>
              </a:ext>
            </a:extLst>
          </p:cNvPr>
          <p:cNvSpPr/>
          <p:nvPr/>
        </p:nvSpPr>
        <p:spPr>
          <a:xfrm>
            <a:off x="4074227" y="5001453"/>
            <a:ext cx="1181934" cy="701600"/>
          </a:xfrm>
          <a:prstGeom prst="roundRect">
            <a:avLst/>
          </a:prstGeom>
          <a:solidFill>
            <a:srgbClr val="C72127"/>
          </a:solidFill>
          <a:ln>
            <a:solidFill>
              <a:srgbClr val="C7212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sz="1350"/>
          </a:p>
        </p:txBody>
      </p:sp>
      <p:sp>
        <p:nvSpPr>
          <p:cNvPr id="25" name="Ορθογώνιο: Στρογγύλεμα γωνιών 96">
            <a:extLst>
              <a:ext uri="{FF2B5EF4-FFF2-40B4-BE49-F238E27FC236}">
                <a16:creationId xmlns:a16="http://schemas.microsoft.com/office/drawing/2014/main" id="{C41D6571-BF24-4DFA-8B1D-3ACD613111C7}"/>
              </a:ext>
            </a:extLst>
          </p:cNvPr>
          <p:cNvSpPr/>
          <p:nvPr/>
        </p:nvSpPr>
        <p:spPr>
          <a:xfrm>
            <a:off x="3180636" y="4478335"/>
            <a:ext cx="805765" cy="969050"/>
          </a:xfrm>
          <a:prstGeom prst="roundRect">
            <a:avLst/>
          </a:prstGeom>
          <a:solidFill>
            <a:srgbClr val="5F2A0B"/>
          </a:solidFill>
          <a:ln>
            <a:solidFill>
              <a:srgbClr val="5F2A0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sz="1350"/>
          </a:p>
        </p:txBody>
      </p:sp>
      <p:sp>
        <p:nvSpPr>
          <p:cNvPr id="26" name="Ορθογώνιο: Στρογγύλεμα γωνιών 98">
            <a:extLst>
              <a:ext uri="{FF2B5EF4-FFF2-40B4-BE49-F238E27FC236}">
                <a16:creationId xmlns:a16="http://schemas.microsoft.com/office/drawing/2014/main" id="{1F63B177-FD41-48E2-9894-D2D5F92A6A3A}"/>
              </a:ext>
            </a:extLst>
          </p:cNvPr>
          <p:cNvSpPr/>
          <p:nvPr/>
        </p:nvSpPr>
        <p:spPr>
          <a:xfrm>
            <a:off x="3569308" y="1360348"/>
            <a:ext cx="805765" cy="969053"/>
          </a:xfrm>
          <a:prstGeom prst="roundRect">
            <a:avLst/>
          </a:prstGeom>
          <a:solidFill>
            <a:srgbClr val="A72929"/>
          </a:solidFill>
          <a:ln>
            <a:solidFill>
              <a:srgbClr val="A7292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sz="1350"/>
          </a:p>
        </p:txBody>
      </p:sp>
      <p:sp>
        <p:nvSpPr>
          <p:cNvPr id="27" name="Ορθογώνιο: Στρογγύλεμα γωνιών 92">
            <a:extLst>
              <a:ext uri="{FF2B5EF4-FFF2-40B4-BE49-F238E27FC236}">
                <a16:creationId xmlns:a16="http://schemas.microsoft.com/office/drawing/2014/main" id="{8EBA03C2-7BB4-4FDE-B090-BB63963C504D}"/>
              </a:ext>
            </a:extLst>
          </p:cNvPr>
          <p:cNvSpPr/>
          <p:nvPr/>
        </p:nvSpPr>
        <p:spPr>
          <a:xfrm>
            <a:off x="5862741" y="1164993"/>
            <a:ext cx="771679" cy="987625"/>
          </a:xfrm>
          <a:prstGeom prst="roundRect">
            <a:avLst/>
          </a:prstGeom>
          <a:solidFill>
            <a:srgbClr val="C5E3BF"/>
          </a:solidFill>
          <a:ln>
            <a:solidFill>
              <a:srgbClr val="C5E3B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sz="1350" dirty="0"/>
          </a:p>
        </p:txBody>
      </p:sp>
      <p:sp>
        <p:nvSpPr>
          <p:cNvPr id="28" name="Ορθογώνιο: Στρογγύλεμα γωνιών 92">
            <a:extLst>
              <a:ext uri="{FF2B5EF4-FFF2-40B4-BE49-F238E27FC236}">
                <a16:creationId xmlns:a16="http://schemas.microsoft.com/office/drawing/2014/main" id="{96039F6C-C0D0-4E87-828E-FF92F95D7760}"/>
              </a:ext>
            </a:extLst>
          </p:cNvPr>
          <p:cNvSpPr/>
          <p:nvPr/>
        </p:nvSpPr>
        <p:spPr>
          <a:xfrm>
            <a:off x="6828733" y="1745361"/>
            <a:ext cx="1142630" cy="723448"/>
          </a:xfrm>
          <a:prstGeom prst="roundRect">
            <a:avLst/>
          </a:prstGeom>
          <a:solidFill>
            <a:srgbClr val="4BD1AC"/>
          </a:solidFill>
          <a:ln>
            <a:solidFill>
              <a:srgbClr val="4BD1A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sz="1350" dirty="0"/>
          </a:p>
        </p:txBody>
      </p:sp>
      <p:sp>
        <p:nvSpPr>
          <p:cNvPr id="29" name="Ορθογώνιο: Στρογγύλεμα γωνιών 92">
            <a:extLst>
              <a:ext uri="{FF2B5EF4-FFF2-40B4-BE49-F238E27FC236}">
                <a16:creationId xmlns:a16="http://schemas.microsoft.com/office/drawing/2014/main" id="{0EF6B052-85D0-4D3F-8A76-EF055115387B}"/>
              </a:ext>
            </a:extLst>
          </p:cNvPr>
          <p:cNvSpPr/>
          <p:nvPr/>
        </p:nvSpPr>
        <p:spPr>
          <a:xfrm>
            <a:off x="6970228" y="2773778"/>
            <a:ext cx="1045662" cy="744300"/>
          </a:xfrm>
          <a:prstGeom prst="roundRect">
            <a:avLst/>
          </a:prstGeom>
          <a:solidFill>
            <a:srgbClr val="FFCC00"/>
          </a:solidFill>
          <a:ln>
            <a:solidFill>
              <a:srgbClr val="FFCC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sz="1350" dirty="0"/>
          </a:p>
        </p:txBody>
      </p:sp>
      <p:sp>
        <p:nvSpPr>
          <p:cNvPr id="30" name="Ορθογώνιο: Στρογγύλεμα γωνιών 92">
            <a:extLst>
              <a:ext uri="{FF2B5EF4-FFF2-40B4-BE49-F238E27FC236}">
                <a16:creationId xmlns:a16="http://schemas.microsoft.com/office/drawing/2014/main" id="{C406B084-7AF4-43DB-9EC8-A87809509E3F}"/>
              </a:ext>
            </a:extLst>
          </p:cNvPr>
          <p:cNvSpPr/>
          <p:nvPr/>
        </p:nvSpPr>
        <p:spPr>
          <a:xfrm>
            <a:off x="6784901" y="3723687"/>
            <a:ext cx="1399953" cy="769713"/>
          </a:xfrm>
          <a:prstGeom prst="roundRect">
            <a:avLst/>
          </a:prstGeom>
          <a:solidFill>
            <a:srgbClr val="740074"/>
          </a:solidFill>
          <a:ln>
            <a:solidFill>
              <a:srgbClr val="74007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sz="1350" dirty="0"/>
          </a:p>
        </p:txBody>
      </p:sp>
      <p:sp>
        <p:nvSpPr>
          <p:cNvPr id="31" name="Ορθογώνιο: Στρογγύλεμα γωνιών 92">
            <a:extLst>
              <a:ext uri="{FF2B5EF4-FFF2-40B4-BE49-F238E27FC236}">
                <a16:creationId xmlns:a16="http://schemas.microsoft.com/office/drawing/2014/main" id="{00FB304A-76AA-49BE-A965-2F1A4B353BCC}"/>
              </a:ext>
            </a:extLst>
          </p:cNvPr>
          <p:cNvSpPr/>
          <p:nvPr/>
        </p:nvSpPr>
        <p:spPr>
          <a:xfrm>
            <a:off x="2878679" y="3384620"/>
            <a:ext cx="707588" cy="920777"/>
          </a:xfrm>
          <a:prstGeom prst="roundRect">
            <a:avLst/>
          </a:prstGeom>
          <a:solidFill>
            <a:srgbClr val="98726C"/>
          </a:solidFill>
          <a:ln>
            <a:solidFill>
              <a:srgbClr val="98726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sz="1350" dirty="0"/>
          </a:p>
        </p:txBody>
      </p:sp>
      <p:pic>
        <p:nvPicPr>
          <p:cNvPr id="32" name="Picture 2" descr="http://files2.coloribus.com/files/adsarchive/part_566/5668705/file/harley-davidson-motorbikes-my-wife-small-31360.jpg">
            <a:extLst>
              <a:ext uri="{FF2B5EF4-FFF2-40B4-BE49-F238E27FC236}">
                <a16:creationId xmlns:a16="http://schemas.microsoft.com/office/drawing/2014/main" id="{9D4EA163-9256-45D2-966A-0D6352D06284}"/>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644021" y="4833417"/>
            <a:ext cx="1015469" cy="658362"/>
          </a:xfrm>
          <a:prstGeom prst="rect">
            <a:avLst/>
          </a:prstGeom>
          <a:noFill/>
          <a:extLst>
            <a:ext uri="{909E8E84-426E-40DD-AFC4-6F175D3DCCD1}">
              <a14:hiddenFill xmlns:a14="http://schemas.microsoft.com/office/drawing/2010/main">
                <a:solidFill>
                  <a:srgbClr val="FFFFFF"/>
                </a:solidFill>
              </a14:hiddenFill>
            </a:ext>
          </a:extLst>
        </p:spPr>
      </p:pic>
      <p:pic>
        <p:nvPicPr>
          <p:cNvPr id="33" name="Picture 2" descr="http://strategyonline.ca/2010/img/articles/Pampers_Print_ad.jpg">
            <a:extLst>
              <a:ext uri="{FF2B5EF4-FFF2-40B4-BE49-F238E27FC236}">
                <a16:creationId xmlns:a16="http://schemas.microsoft.com/office/drawing/2014/main" id="{AAD0641F-BD8A-40AE-89A3-F3137B793949}"/>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639369" y="1407273"/>
            <a:ext cx="679545" cy="896143"/>
          </a:xfrm>
          <a:prstGeom prst="rect">
            <a:avLst/>
          </a:prstGeom>
          <a:noFill/>
          <a:extLst>
            <a:ext uri="{909E8E84-426E-40DD-AFC4-6F175D3DCCD1}">
              <a14:hiddenFill xmlns:a14="http://schemas.microsoft.com/office/drawing/2010/main">
                <a:solidFill>
                  <a:srgbClr val="FFFFFF"/>
                </a:solidFill>
              </a14:hiddenFill>
            </a:ext>
          </a:extLst>
        </p:spPr>
      </p:pic>
      <p:pic>
        <p:nvPicPr>
          <p:cNvPr id="34" name="Picture 2" descr="http://brentthelendesign.com/wp-content/uploads/2011/08/nb-woman_ad_12.png">
            <a:extLst>
              <a:ext uri="{FF2B5EF4-FFF2-40B4-BE49-F238E27FC236}">
                <a16:creationId xmlns:a16="http://schemas.microsoft.com/office/drawing/2014/main" id="{EF28F106-74FE-4947-9C06-2BBD809E9B5B}"/>
              </a:ext>
            </a:extLst>
          </p:cNvPr>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l="17886" t="11099" r="17931" b="12708"/>
          <a:stretch/>
        </p:blipFill>
        <p:spPr bwMode="auto">
          <a:xfrm>
            <a:off x="4559157" y="1175297"/>
            <a:ext cx="897676" cy="619565"/>
          </a:xfrm>
          <a:prstGeom prst="rect">
            <a:avLst/>
          </a:prstGeom>
          <a:noFill/>
          <a:extLst>
            <a:ext uri="{909E8E84-426E-40DD-AFC4-6F175D3DCCD1}">
              <a14:hiddenFill xmlns:a14="http://schemas.microsoft.com/office/drawing/2010/main">
                <a:solidFill>
                  <a:srgbClr val="FFFFFF"/>
                </a:solidFill>
              </a14:hiddenFill>
            </a:ext>
          </a:extLst>
        </p:spPr>
      </p:pic>
      <p:pic>
        <p:nvPicPr>
          <p:cNvPr id="35" name="Picture 2" descr="http://files6.adme.ru/files/news/part_2/24471/coloribus-integration-1911855.jpg">
            <a:extLst>
              <a:ext uri="{FF2B5EF4-FFF2-40B4-BE49-F238E27FC236}">
                <a16:creationId xmlns:a16="http://schemas.microsoft.com/office/drawing/2014/main" id="{1931AF75-583D-4B8C-B76D-B7B9D30F20AB}"/>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2954006" y="2403884"/>
            <a:ext cx="625079" cy="865734"/>
          </a:xfrm>
          <a:prstGeom prst="rect">
            <a:avLst/>
          </a:prstGeom>
          <a:noFill/>
          <a:extLst>
            <a:ext uri="{909E8E84-426E-40DD-AFC4-6F175D3DCCD1}">
              <a14:hiddenFill xmlns:a14="http://schemas.microsoft.com/office/drawing/2010/main">
                <a:solidFill>
                  <a:srgbClr val="FFFFFF"/>
                </a:solidFill>
              </a14:hiddenFill>
            </a:ext>
          </a:extLst>
        </p:spPr>
      </p:pic>
      <p:pic>
        <p:nvPicPr>
          <p:cNvPr id="36" name="Picture 2" descr="http://www.camy.org/sebin/z/r/275.jpg">
            <a:extLst>
              <a:ext uri="{FF2B5EF4-FFF2-40B4-BE49-F238E27FC236}">
                <a16:creationId xmlns:a16="http://schemas.microsoft.com/office/drawing/2014/main" id="{E64C9AF2-14D8-4031-BA3F-A0971CD6CE80}"/>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2944327" y="3444254"/>
            <a:ext cx="588542" cy="772141"/>
          </a:xfrm>
          <a:prstGeom prst="rect">
            <a:avLst/>
          </a:prstGeom>
          <a:noFill/>
          <a:extLst>
            <a:ext uri="{909E8E84-426E-40DD-AFC4-6F175D3DCCD1}">
              <a14:hiddenFill xmlns:a14="http://schemas.microsoft.com/office/drawing/2010/main">
                <a:solidFill>
                  <a:srgbClr val="FFFFFF"/>
                </a:solidFill>
              </a14:hiddenFill>
            </a:ext>
          </a:extLst>
        </p:spPr>
      </p:pic>
      <p:pic>
        <p:nvPicPr>
          <p:cNvPr id="37" name="Picture 2" descr="http://payload79.cargocollective.com/1/1/60742/3882215/FEDERATION_1024.jpg">
            <a:extLst>
              <a:ext uri="{FF2B5EF4-FFF2-40B4-BE49-F238E27FC236}">
                <a16:creationId xmlns:a16="http://schemas.microsoft.com/office/drawing/2014/main" id="{7B079E88-5E6B-4A9C-8B0E-0E5550E4268A}"/>
              </a:ext>
            </a:extLst>
          </p:cNvP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4152767" y="5065504"/>
            <a:ext cx="1031300" cy="572945"/>
          </a:xfrm>
          <a:prstGeom prst="rect">
            <a:avLst/>
          </a:prstGeom>
          <a:noFill/>
          <a:extLst>
            <a:ext uri="{909E8E84-426E-40DD-AFC4-6F175D3DCCD1}">
              <a14:hiddenFill xmlns:a14="http://schemas.microsoft.com/office/drawing/2010/main">
                <a:solidFill>
                  <a:srgbClr val="FFFFFF"/>
                </a:solidFill>
              </a14:hiddenFill>
            </a:ext>
          </a:extLst>
        </p:spPr>
      </p:pic>
      <p:pic>
        <p:nvPicPr>
          <p:cNvPr id="38" name="Picture 2" descr="http://s3images.coroflot.com/user_files/individual_files/original_420259_eIaV5JvWCd46kVGF0n4GDXGQc.jpg">
            <a:extLst>
              <a:ext uri="{FF2B5EF4-FFF2-40B4-BE49-F238E27FC236}">
                <a16:creationId xmlns:a16="http://schemas.microsoft.com/office/drawing/2014/main" id="{3105BD9F-3CD0-44E7-A729-3D468758084F}"/>
              </a:ext>
            </a:extLst>
          </p:cNvPr>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3267243" y="4546135"/>
            <a:ext cx="644030" cy="833450"/>
          </a:xfrm>
          <a:prstGeom prst="rect">
            <a:avLst/>
          </a:prstGeom>
          <a:noFill/>
          <a:extLst>
            <a:ext uri="{909E8E84-426E-40DD-AFC4-6F175D3DCCD1}">
              <a14:hiddenFill xmlns:a14="http://schemas.microsoft.com/office/drawing/2010/main">
                <a:solidFill>
                  <a:srgbClr val="FFFFFF"/>
                </a:solidFill>
              </a14:hiddenFill>
            </a:ext>
          </a:extLst>
        </p:spPr>
      </p:pic>
      <p:pic>
        <p:nvPicPr>
          <p:cNvPr id="39" name="Picture 4" descr="Lego Print Ad -  Create">
            <a:extLst>
              <a:ext uri="{FF2B5EF4-FFF2-40B4-BE49-F238E27FC236}">
                <a16:creationId xmlns:a16="http://schemas.microsoft.com/office/drawing/2014/main" id="{F432C189-30BD-48E6-8887-616E64FF8668}"/>
              </a:ext>
            </a:extLst>
          </p:cNvPr>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5516175" y="5067154"/>
            <a:ext cx="883780" cy="624860"/>
          </a:xfrm>
          <a:prstGeom prst="rect">
            <a:avLst/>
          </a:prstGeom>
          <a:noFill/>
          <a:extLst>
            <a:ext uri="{909E8E84-426E-40DD-AFC4-6F175D3DCCD1}">
              <a14:hiddenFill xmlns:a14="http://schemas.microsoft.com/office/drawing/2010/main">
                <a:solidFill>
                  <a:srgbClr val="FFFFFF"/>
                </a:solidFill>
              </a14:hiddenFill>
            </a:ext>
          </a:extLst>
        </p:spPr>
      </p:pic>
      <p:pic>
        <p:nvPicPr>
          <p:cNvPr id="40" name="Picture 39" descr="http://payload12.cargocollective.com/1/5/185703/2558671/ANDY_1204_v2_2588.jpg">
            <a:extLst>
              <a:ext uri="{FF2B5EF4-FFF2-40B4-BE49-F238E27FC236}">
                <a16:creationId xmlns:a16="http://schemas.microsoft.com/office/drawing/2014/main" id="{BAE115AA-0541-4130-9300-7E13039A692F}"/>
              </a:ext>
            </a:extLst>
          </p:cNvPr>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7039084" y="2854892"/>
            <a:ext cx="908330" cy="592450"/>
          </a:xfrm>
          <a:prstGeom prst="rect">
            <a:avLst/>
          </a:prstGeom>
          <a:noFill/>
          <a:extLst>
            <a:ext uri="{909E8E84-426E-40DD-AFC4-6F175D3DCCD1}">
              <a14:hiddenFill xmlns:a14="http://schemas.microsoft.com/office/drawing/2010/main">
                <a:solidFill>
                  <a:srgbClr val="FFFFFF"/>
                </a:solidFill>
              </a14:hiddenFill>
            </a:ext>
          </a:extLst>
        </p:spPr>
      </p:pic>
      <p:pic>
        <p:nvPicPr>
          <p:cNvPr id="41" name="Picture 2" descr="Αποτέλεσμα εικόνας για DISNEY ADS">
            <a:extLst>
              <a:ext uri="{FF2B5EF4-FFF2-40B4-BE49-F238E27FC236}">
                <a16:creationId xmlns:a16="http://schemas.microsoft.com/office/drawing/2014/main" id="{3FEB4DE3-5245-46D1-885F-F054765CBC3A}"/>
              </a:ext>
            </a:extLst>
          </p:cNvPr>
          <p:cNvPicPr>
            <a:picLocks noChangeAspect="1" noChangeArrowheads="1"/>
          </p:cNvPicPr>
          <p:nvPr/>
        </p:nvPicPr>
        <p:blipFill>
          <a:blip r:embed="rId12" cstate="print">
            <a:extLst>
              <a:ext uri="{28A0092B-C50C-407E-A947-70E740481C1C}">
                <a14:useLocalDpi xmlns:a14="http://schemas.microsoft.com/office/drawing/2010/main" val="0"/>
              </a:ext>
            </a:extLst>
          </a:blip>
          <a:srcRect/>
          <a:stretch>
            <a:fillRect/>
          </a:stretch>
        </p:blipFill>
        <p:spPr bwMode="auto">
          <a:xfrm>
            <a:off x="6863992" y="3784053"/>
            <a:ext cx="1234436" cy="664465"/>
          </a:xfrm>
          <a:prstGeom prst="rect">
            <a:avLst/>
          </a:prstGeom>
          <a:noFill/>
          <a:extLst>
            <a:ext uri="{909E8E84-426E-40DD-AFC4-6F175D3DCCD1}">
              <a14:hiddenFill xmlns:a14="http://schemas.microsoft.com/office/drawing/2010/main">
                <a:solidFill>
                  <a:srgbClr val="FFFFFF"/>
                </a:solidFill>
              </a14:hiddenFill>
            </a:ext>
          </a:extLst>
        </p:spPr>
      </p:pic>
      <p:pic>
        <p:nvPicPr>
          <p:cNvPr id="42" name="Picture 2" descr="Αποτέλεσμα εικόνας για coca cola coloribus">
            <a:extLst>
              <a:ext uri="{FF2B5EF4-FFF2-40B4-BE49-F238E27FC236}">
                <a16:creationId xmlns:a16="http://schemas.microsoft.com/office/drawing/2014/main" id="{6C2F5C42-1499-489B-BCD6-446A50B713D0}"/>
              </a:ext>
            </a:extLst>
          </p:cNvPr>
          <p:cNvPicPr>
            <a:picLocks noChangeAspect="1" noChangeArrowheads="1"/>
          </p:cNvPicPr>
          <p:nvPr/>
        </p:nvPicPr>
        <p:blipFill>
          <a:blip r:embed="rId13" cstate="print">
            <a:extLst>
              <a:ext uri="{28A0092B-C50C-407E-A947-70E740481C1C}">
                <a14:useLocalDpi xmlns:a14="http://schemas.microsoft.com/office/drawing/2010/main" val="0"/>
              </a:ext>
            </a:extLst>
          </a:blip>
          <a:srcRect/>
          <a:stretch>
            <a:fillRect/>
          </a:stretch>
        </p:blipFill>
        <p:spPr bwMode="auto">
          <a:xfrm>
            <a:off x="5958064" y="1218780"/>
            <a:ext cx="611527" cy="849343"/>
          </a:xfrm>
          <a:prstGeom prst="rect">
            <a:avLst/>
          </a:prstGeom>
          <a:noFill/>
          <a:extLst>
            <a:ext uri="{909E8E84-426E-40DD-AFC4-6F175D3DCCD1}">
              <a14:hiddenFill xmlns:a14="http://schemas.microsoft.com/office/drawing/2010/main">
                <a:solidFill>
                  <a:srgbClr val="FFFFFF"/>
                </a:solidFill>
              </a14:hiddenFill>
            </a:ext>
          </a:extLst>
        </p:spPr>
      </p:pic>
      <p:pic>
        <p:nvPicPr>
          <p:cNvPr id="43" name="Picture 2" descr="http://payload45.cargocollective.com/1/6/219966/3200204/17s_1700.jpg">
            <a:extLst>
              <a:ext uri="{FF2B5EF4-FFF2-40B4-BE49-F238E27FC236}">
                <a16:creationId xmlns:a16="http://schemas.microsoft.com/office/drawing/2014/main" id="{BC35BEF6-3B21-455D-AEAB-BD0F6C71863F}"/>
              </a:ext>
            </a:extLst>
          </p:cNvPr>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auto">
          <a:xfrm>
            <a:off x="6947083" y="1777904"/>
            <a:ext cx="940517" cy="658362"/>
          </a:xfrm>
          <a:prstGeom prst="rect">
            <a:avLst/>
          </a:prstGeom>
          <a:noFill/>
          <a:extLst>
            <a:ext uri="{909E8E84-426E-40DD-AFC4-6F175D3DCCD1}">
              <a14:hiddenFill xmlns:a14="http://schemas.microsoft.com/office/drawing/2010/main">
                <a:solidFill>
                  <a:srgbClr val="FFFFFF"/>
                </a:solidFill>
              </a14:hiddenFill>
            </a:ext>
          </a:extLst>
        </p:spPr>
      </p:pic>
      <p:sp>
        <p:nvSpPr>
          <p:cNvPr id="44" name="Rectangle 43">
            <a:extLst>
              <a:ext uri="{FF2B5EF4-FFF2-40B4-BE49-F238E27FC236}">
                <a16:creationId xmlns:a16="http://schemas.microsoft.com/office/drawing/2014/main" id="{EB752415-72CE-4B55-B845-1102415214DD}"/>
              </a:ext>
            </a:extLst>
          </p:cNvPr>
          <p:cNvSpPr/>
          <p:nvPr/>
        </p:nvSpPr>
        <p:spPr>
          <a:xfrm>
            <a:off x="368342" y="1613345"/>
            <a:ext cx="2298557" cy="3878434"/>
          </a:xfrm>
          <a:prstGeom prst="rect">
            <a:avLst/>
          </a:prstGeom>
        </p:spPr>
        <p:txBody>
          <a:bodyPr wrap="square">
            <a:spAutoFit/>
          </a:bodyPr>
          <a:lstStyle/>
          <a:p>
            <a:pPr>
              <a:lnSpc>
                <a:spcPct val="115000"/>
              </a:lnSpc>
              <a:spcAft>
                <a:spcPts val="750"/>
              </a:spcAft>
            </a:pPr>
            <a:r>
              <a:rPr lang="el-GR" sz="2400" dirty="0">
                <a:latin typeface="Segoe UI" panose="020B0502040204020203" pitchFamily="34" charset="0"/>
                <a:ea typeface="Segoe UI" panose="020B0502040204020203" pitchFamily="34" charset="0"/>
                <a:cs typeface="Segoe UI" panose="020B0502040204020203" pitchFamily="34" charset="0"/>
              </a:rPr>
              <a:t>Οι πιο πετυχημένες μάρκες ενσαρκώνουν συγκεκριμένα πανανθρώπινα κίνητρα που  ακολουθούν με συνέπεια.</a:t>
            </a:r>
            <a:endParaRPr lang="en-US" sz="2400" dirty="0">
              <a:latin typeface="Segoe UI" panose="020B0502040204020203" pitchFamily="34" charset="0"/>
              <a:ea typeface="Segoe UI" panose="020B0502040204020203" pitchFamily="34" charset="0"/>
              <a:cs typeface="Segoe UI" panose="020B0502040204020203" pitchFamily="34" charset="0"/>
            </a:endParaRPr>
          </a:p>
        </p:txBody>
      </p:sp>
      <p:pic>
        <p:nvPicPr>
          <p:cNvPr id="47" name="Picture 46"/>
          <p:cNvPicPr>
            <a:picLocks noChangeAspect="1"/>
          </p:cNvPicPr>
          <p:nvPr/>
        </p:nvPicPr>
        <p:blipFill>
          <a:blip r:embed="rId15">
            <a:extLst>
              <a:ext uri="{28A0092B-C50C-407E-A947-70E740481C1C}">
                <a14:useLocalDpi xmlns:a14="http://schemas.microsoft.com/office/drawing/2010/main" val="0"/>
              </a:ext>
            </a:extLst>
          </a:blip>
          <a:stretch>
            <a:fillRect/>
          </a:stretch>
        </p:blipFill>
        <p:spPr>
          <a:xfrm>
            <a:off x="699909" y="862823"/>
            <a:ext cx="2271891" cy="321284"/>
          </a:xfrm>
          <a:prstGeom prst="rect">
            <a:avLst/>
          </a:prstGeom>
        </p:spPr>
      </p:pic>
    </p:spTree>
    <p:extLst>
      <p:ext uri="{BB962C8B-B14F-4D97-AF65-F5344CB8AC3E}">
        <p14:creationId xmlns:p14="http://schemas.microsoft.com/office/powerpoint/2010/main" val="9690033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8" presetClass="emph" presetSubtype="0" repeatCount="indefinite" fill="hold" nodeType="withEffect">
                                  <p:stCondLst>
                                    <p:cond delay="0"/>
                                  </p:stCondLst>
                                  <p:childTnLst>
                                    <p:animRot by="21600000">
                                      <p:cBhvr>
                                        <p:cTn id="6" dur="4000" fill="hold"/>
                                        <p:tgtEl>
                                          <p:spTgt spid="5"/>
                                        </p:tgtEl>
                                        <p:attrNameLst>
                                          <p:attrName>r</p:attrName>
                                        </p:attrNameLst>
                                      </p:cBhvr>
                                    </p:animRot>
                                  </p:childTnLst>
                                </p:cTn>
                              </p:par>
                            </p:childTnLst>
                          </p:cTn>
                        </p:par>
                        <p:par>
                          <p:cTn id="7" fill="hold">
                            <p:stCondLst>
                              <p:cond delay="4000"/>
                            </p:stCondLst>
                            <p:childTnLst>
                              <p:par>
                                <p:cTn id="8" presetID="10" presetClass="entr" presetSubtype="0" fill="hold" nodeType="after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fade">
                                      <p:cBhvr>
                                        <p:cTn id="10"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brainanim">
            <a:hlinkClick r:id="" action="ppaction://media"/>
            <a:extLst>
              <a:ext uri="{FF2B5EF4-FFF2-40B4-BE49-F238E27FC236}">
                <a16:creationId xmlns:a16="http://schemas.microsoft.com/office/drawing/2014/main" id="{40B1EEC8-D8AF-4F64-BD0F-5E0FD7F0E7F1}"/>
              </a:ext>
            </a:extLst>
          </p:cNvPr>
          <p:cNvPicPr>
            <a:picLocks noChangeAspect="1"/>
          </p:cNvPicPr>
          <p:nvPr>
            <a:videoFile r:link="rId2"/>
            <p:extLst>
              <p:ext uri="{DAA4B4D4-6D71-4841-9C94-3DE7FCFB9230}">
                <p14:media xmlns:p14="http://schemas.microsoft.com/office/powerpoint/2010/main" r:embed="rId1"/>
              </p:ext>
            </p:extLst>
          </p:nvPr>
        </p:nvPicPr>
        <p:blipFill rotWithShape="1">
          <a:blip r:embed="rId5"/>
          <a:srcRect l="6600"/>
          <a:stretch/>
        </p:blipFill>
        <p:spPr>
          <a:xfrm>
            <a:off x="0" y="1686331"/>
            <a:ext cx="7112833" cy="4283692"/>
          </a:xfrm>
          <a:prstGeom prst="rect">
            <a:avLst/>
          </a:prstGeom>
        </p:spPr>
      </p:pic>
      <p:sp>
        <p:nvSpPr>
          <p:cNvPr id="12" name="Rectangle 11">
            <a:extLst>
              <a:ext uri="{FF2B5EF4-FFF2-40B4-BE49-F238E27FC236}">
                <a16:creationId xmlns:a16="http://schemas.microsoft.com/office/drawing/2014/main" id="{09C2301F-0FC5-4C94-84E9-0D751DC3BDA1}"/>
              </a:ext>
            </a:extLst>
          </p:cNvPr>
          <p:cNvSpPr/>
          <p:nvPr/>
        </p:nvSpPr>
        <p:spPr>
          <a:xfrm flipH="1">
            <a:off x="4686300" y="1679187"/>
            <a:ext cx="4457700" cy="4290836"/>
          </a:xfrm>
          <a:prstGeom prst="rect">
            <a:avLst/>
          </a:prstGeom>
          <a:gradFill>
            <a:gsLst>
              <a:gs pos="46000">
                <a:srgbClr val="0077B4"/>
              </a:gs>
              <a:gs pos="2000">
                <a:srgbClr val="0077B4"/>
              </a:gs>
              <a:gs pos="100000">
                <a:schemeClr val="accent1">
                  <a:alpha val="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3" name="Rectangle 2">
            <a:extLst>
              <a:ext uri="{FF2B5EF4-FFF2-40B4-BE49-F238E27FC236}">
                <a16:creationId xmlns:a16="http://schemas.microsoft.com/office/drawing/2014/main" id="{2183D2B7-2ED9-41A9-A3FC-5A982575B4A7}"/>
              </a:ext>
            </a:extLst>
          </p:cNvPr>
          <p:cNvSpPr/>
          <p:nvPr/>
        </p:nvSpPr>
        <p:spPr>
          <a:xfrm>
            <a:off x="-768998" y="938716"/>
            <a:ext cx="581891" cy="299388"/>
          </a:xfrm>
          <a:prstGeom prst="rect">
            <a:avLst/>
          </a:prstGeom>
          <a:solidFill>
            <a:srgbClr val="0077B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7" name="Rectangle 6">
            <a:extLst>
              <a:ext uri="{FF2B5EF4-FFF2-40B4-BE49-F238E27FC236}">
                <a16:creationId xmlns:a16="http://schemas.microsoft.com/office/drawing/2014/main" id="{181DA253-3512-4AD1-B6BC-3FC96D514D7B}"/>
              </a:ext>
            </a:extLst>
          </p:cNvPr>
          <p:cNvSpPr/>
          <p:nvPr/>
        </p:nvSpPr>
        <p:spPr>
          <a:xfrm>
            <a:off x="-768998" y="1327887"/>
            <a:ext cx="581891" cy="299388"/>
          </a:xfrm>
          <a:prstGeom prst="rect">
            <a:avLst/>
          </a:prstGeom>
          <a:solidFill>
            <a:srgbClr val="00314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10" name="Rectangle 9">
            <a:extLst>
              <a:ext uri="{FF2B5EF4-FFF2-40B4-BE49-F238E27FC236}">
                <a16:creationId xmlns:a16="http://schemas.microsoft.com/office/drawing/2014/main" id="{16AF89CB-53AC-4BC6-8D3A-04B1C3FDFBA0}"/>
              </a:ext>
            </a:extLst>
          </p:cNvPr>
          <p:cNvSpPr/>
          <p:nvPr/>
        </p:nvSpPr>
        <p:spPr>
          <a:xfrm>
            <a:off x="-768998" y="2884573"/>
            <a:ext cx="581891" cy="299388"/>
          </a:xfrm>
          <a:prstGeom prst="rect">
            <a:avLst/>
          </a:prstGeom>
          <a:solidFill>
            <a:srgbClr val="FC853B"/>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GB" sz="1350"/>
          </a:p>
        </p:txBody>
      </p:sp>
      <p:sp>
        <p:nvSpPr>
          <p:cNvPr id="17" name="Rectangle 16">
            <a:extLst>
              <a:ext uri="{FF2B5EF4-FFF2-40B4-BE49-F238E27FC236}">
                <a16:creationId xmlns:a16="http://schemas.microsoft.com/office/drawing/2014/main" id="{56AEA676-E2CB-41BE-AD57-4D61D0A95329}"/>
              </a:ext>
            </a:extLst>
          </p:cNvPr>
          <p:cNvSpPr/>
          <p:nvPr/>
        </p:nvSpPr>
        <p:spPr>
          <a:xfrm>
            <a:off x="-768998" y="1717058"/>
            <a:ext cx="581891" cy="299388"/>
          </a:xfrm>
          <a:prstGeom prst="rect">
            <a:avLst/>
          </a:prstGeom>
          <a:solidFill>
            <a:srgbClr val="629AB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18" name="Rectangle 17">
            <a:extLst>
              <a:ext uri="{FF2B5EF4-FFF2-40B4-BE49-F238E27FC236}">
                <a16:creationId xmlns:a16="http://schemas.microsoft.com/office/drawing/2014/main" id="{D39CF817-DC10-4E82-8A46-3C9BC1E158A7}"/>
              </a:ext>
            </a:extLst>
          </p:cNvPr>
          <p:cNvSpPr/>
          <p:nvPr/>
        </p:nvSpPr>
        <p:spPr>
          <a:xfrm>
            <a:off x="-768998" y="2106230"/>
            <a:ext cx="581891" cy="299388"/>
          </a:xfrm>
          <a:prstGeom prst="rect">
            <a:avLst/>
          </a:prstGeom>
          <a:solidFill>
            <a:srgbClr val="93D5F6"/>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GB" sz="1350"/>
          </a:p>
        </p:txBody>
      </p:sp>
      <p:sp>
        <p:nvSpPr>
          <p:cNvPr id="23" name="Rectangle 22">
            <a:extLst>
              <a:ext uri="{FF2B5EF4-FFF2-40B4-BE49-F238E27FC236}">
                <a16:creationId xmlns:a16="http://schemas.microsoft.com/office/drawing/2014/main" id="{E30B3650-BED4-4463-A072-63952D8F29DC}"/>
              </a:ext>
            </a:extLst>
          </p:cNvPr>
          <p:cNvSpPr/>
          <p:nvPr/>
        </p:nvSpPr>
        <p:spPr>
          <a:xfrm>
            <a:off x="-768998" y="2495401"/>
            <a:ext cx="581891" cy="299388"/>
          </a:xfrm>
          <a:prstGeom prst="rect">
            <a:avLst/>
          </a:prstGeom>
          <a:solidFill>
            <a:srgbClr val="BCE4FA"/>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GB" sz="1350"/>
          </a:p>
        </p:txBody>
      </p:sp>
      <p:sp>
        <p:nvSpPr>
          <p:cNvPr id="13" name="Rectangle 12">
            <a:extLst>
              <a:ext uri="{FF2B5EF4-FFF2-40B4-BE49-F238E27FC236}">
                <a16:creationId xmlns:a16="http://schemas.microsoft.com/office/drawing/2014/main" id="{EB752415-72CE-4B55-B845-1102415214DD}"/>
              </a:ext>
            </a:extLst>
          </p:cNvPr>
          <p:cNvSpPr/>
          <p:nvPr/>
        </p:nvSpPr>
        <p:spPr>
          <a:xfrm>
            <a:off x="5287941" y="2405618"/>
            <a:ext cx="2870222" cy="2003625"/>
          </a:xfrm>
          <a:prstGeom prst="rect">
            <a:avLst/>
          </a:prstGeom>
        </p:spPr>
        <p:txBody>
          <a:bodyPr wrap="square">
            <a:spAutoFit/>
          </a:bodyPr>
          <a:lstStyle/>
          <a:p>
            <a:pPr>
              <a:lnSpc>
                <a:spcPct val="115000"/>
              </a:lnSpc>
              <a:spcAft>
                <a:spcPts val="750"/>
              </a:spcAft>
            </a:pPr>
            <a:r>
              <a:rPr lang="el-GR" sz="2700" dirty="0">
                <a:solidFill>
                  <a:schemeClr val="bg1"/>
                </a:solidFill>
              </a:rPr>
              <a:t>Οι μεγάλες μάρκες σπάνια μιλούν για </a:t>
            </a:r>
            <a:r>
              <a:rPr lang="el-GR" sz="2700" dirty="0" err="1">
                <a:solidFill>
                  <a:schemeClr val="bg1"/>
                </a:solidFill>
              </a:rPr>
              <a:t>προϊοντικά</a:t>
            </a:r>
            <a:r>
              <a:rPr lang="el-GR" sz="2700" dirty="0">
                <a:solidFill>
                  <a:schemeClr val="bg1"/>
                </a:solidFill>
              </a:rPr>
              <a:t>  χαρακτηριστικά</a:t>
            </a:r>
            <a:endParaRPr lang="en-US" sz="2400" dirty="0">
              <a:solidFill>
                <a:schemeClr val="bg1"/>
              </a:solidFill>
              <a:latin typeface="Aharoni" panose="02010803020104030203" pitchFamily="2" charset="-79"/>
              <a:cs typeface="Aharoni" panose="02010803020104030203" pitchFamily="2" charset="-79"/>
            </a:endParaRPr>
          </a:p>
        </p:txBody>
      </p:sp>
      <p:pic>
        <p:nvPicPr>
          <p:cNvPr id="15" name="Picture 14"/>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99909" y="862823"/>
            <a:ext cx="2271891" cy="321284"/>
          </a:xfrm>
          <a:prstGeom prst="rect">
            <a:avLst/>
          </a:prstGeom>
        </p:spPr>
      </p:pic>
    </p:spTree>
    <p:extLst>
      <p:ext uri="{BB962C8B-B14F-4D97-AF65-F5344CB8AC3E}">
        <p14:creationId xmlns:p14="http://schemas.microsoft.com/office/powerpoint/2010/main" val="30349318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9920"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repeatCount="indefinite" fill="hold" display="0">
                  <p:stCondLst>
                    <p:cond delay="indefinite"/>
                  </p:stCondLst>
                </p:cTn>
                <p:tgtEl>
                  <p:spTgt spid="5"/>
                </p:tgtEl>
              </p:cMediaNode>
            </p:video>
            <p:seq concurrent="1" nextAc="seek">
              <p:cTn id="8" restart="whenNotActive" fill="hold" evtFilter="cancelBubble" nodeType="interactiveSeq">
                <p:stCondLst>
                  <p:cond evt="onClick" delay="0">
                    <p:tgtEl>
                      <p:spTgt spid="5"/>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withEffect">
                                  <p:stCondLst>
                                    <p:cond delay="0"/>
                                  </p:stCondLst>
                                  <p:childTnLst>
                                    <p:cmd type="call" cmd="togglePause">
                                      <p:cBhvr>
                                        <p:cTn id="12" dur="1" fill="hold"/>
                                        <p:tgtEl>
                                          <p:spTgt spid="5"/>
                                        </p:tgtEl>
                                      </p:cBhvr>
                                    </p:cmd>
                                  </p:childTnLst>
                                </p:cTn>
                              </p:par>
                            </p:childTnLst>
                          </p:cTn>
                        </p:par>
                      </p:childTnLst>
                    </p:cTn>
                  </p:par>
                </p:childTnLst>
              </p:cTn>
              <p:nextCondLst>
                <p:cond evt="onClick" delay="0">
                  <p:tgtEl>
                    <p:spTgt spid="5"/>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Έρευνα κατατάσσει την Nike πρώτη μεταξύ των κορυφαίων brands ενδυμάτων -  The Total Busines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86724" y="1899196"/>
            <a:ext cx="3917438" cy="2977013"/>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99909" y="862823"/>
            <a:ext cx="2271891" cy="321284"/>
          </a:xfrm>
          <a:prstGeom prst="rect">
            <a:avLst/>
          </a:prstGeom>
        </p:spPr>
      </p:pic>
    </p:spTree>
    <p:extLst>
      <p:ext uri="{BB962C8B-B14F-4D97-AF65-F5344CB8AC3E}">
        <p14:creationId xmlns:p14="http://schemas.microsoft.com/office/powerpoint/2010/main" val="341667890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99909" y="862823"/>
            <a:ext cx="2271891" cy="321284"/>
          </a:xfrm>
          <a:prstGeom prst="rect">
            <a:avLst/>
          </a:prstGeom>
        </p:spPr>
      </p:pic>
      <p:pic>
        <p:nvPicPr>
          <p:cNvPr id="6" name="Picture 2" descr="http://files2.coloribus.com/files/adsarchive/part_566/5668705/file/harley-davidson-motorbikes-my-wife-small-31360.jpg">
            <a:extLst>
              <a:ext uri="{FF2B5EF4-FFF2-40B4-BE49-F238E27FC236}">
                <a16:creationId xmlns:a16="http://schemas.microsoft.com/office/drawing/2014/main" id="{9D4EA163-9256-45D2-966A-0D6352D06284}"/>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529221" y="2047354"/>
            <a:ext cx="3916096" cy="253893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2311191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3"/>
          <p:cNvSpPr>
            <a:spLocks noGrp="1"/>
          </p:cNvSpPr>
          <p:nvPr>
            <p:ph type="title"/>
          </p:nvPr>
        </p:nvSpPr>
        <p:spPr>
          <a:xfrm>
            <a:off x="623888" y="2212661"/>
            <a:ext cx="7886700" cy="2852737"/>
          </a:xfrm>
        </p:spPr>
        <p:txBody>
          <a:bodyPr>
            <a:normAutofit/>
          </a:bodyPr>
          <a:lstStyle/>
          <a:p>
            <a:r>
              <a:rPr lang="el-GR" sz="5400" b="1" spc="300" dirty="0">
                <a:solidFill>
                  <a:schemeClr val="tx1">
                    <a:lumMod val="85000"/>
                    <a:lumOff val="15000"/>
                  </a:schemeClr>
                </a:solidFill>
                <a:effectLst>
                  <a:outerShdw blurRad="38100" dist="38100" dir="2700000" algn="tl">
                    <a:srgbClr val="000000">
                      <a:alpha val="43137"/>
                    </a:srgbClr>
                  </a:outerShdw>
                </a:effectLst>
                <a:latin typeface="Segoe UI Semibold" panose="020B0702040204020203" pitchFamily="34" charset="0"/>
                <a:ea typeface="Segoe UI Black" panose="020B0A02040204020203" pitchFamily="34" charset="0"/>
                <a:cs typeface="Segoe UI Semibold" panose="020B0702040204020203" pitchFamily="34" charset="0"/>
              </a:rPr>
              <a:t>Ας παίξουμε…</a:t>
            </a:r>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99909" y="862823"/>
            <a:ext cx="2271891" cy="321284"/>
          </a:xfrm>
          <a:prstGeom prst="rect">
            <a:avLst/>
          </a:prstGeom>
        </p:spPr>
      </p:pic>
    </p:spTree>
    <p:extLst>
      <p:ext uri="{BB962C8B-B14F-4D97-AF65-F5344CB8AC3E}">
        <p14:creationId xmlns:p14="http://schemas.microsoft.com/office/powerpoint/2010/main" val="263901519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9D798D35-01A5-4188-B24E-850ECB05ECC6}"/>
              </a:ext>
            </a:extLst>
          </p:cNvPr>
          <p:cNvSpPr txBox="1"/>
          <p:nvPr/>
        </p:nvSpPr>
        <p:spPr>
          <a:xfrm>
            <a:off x="1420421" y="1337459"/>
            <a:ext cx="6061228" cy="954107"/>
          </a:xfrm>
          <a:prstGeom prst="rect">
            <a:avLst/>
          </a:prstGeom>
          <a:noFill/>
        </p:spPr>
        <p:txBody>
          <a:bodyPr wrap="square" rtlCol="0">
            <a:spAutoFit/>
          </a:bodyPr>
          <a:lstStyle/>
          <a:p>
            <a:pPr algn="ctr"/>
            <a:r>
              <a:rPr lang="el-GR" sz="2800" dirty="0">
                <a:latin typeface="Segoe UI" panose="020B0502040204020203" pitchFamily="34" charset="0"/>
                <a:ea typeface="Segoe UI" panose="020B0502040204020203" pitchFamily="34" charset="0"/>
                <a:cs typeface="Segoe UI" panose="020B0502040204020203" pitchFamily="34" charset="0"/>
              </a:rPr>
              <a:t>ΠΟΙΟ ΚΙΝΗΤΡΟ ΕΙΝΑΙ ΠΙΣΩ ΑΠΟ ΤΗ ΜΑΡΚΑ </a:t>
            </a:r>
            <a:r>
              <a:rPr lang="en-US" sz="2800" dirty="0">
                <a:latin typeface="Segoe UI" panose="020B0502040204020203" pitchFamily="34" charset="0"/>
                <a:ea typeface="Segoe UI" panose="020B0502040204020203" pitchFamily="34" charset="0"/>
                <a:cs typeface="Segoe UI" panose="020B0502040204020203" pitchFamily="34" charset="0"/>
              </a:rPr>
              <a:t>CASILLERO DEL DIABOLO?</a:t>
            </a:r>
          </a:p>
        </p:txBody>
      </p:sp>
      <p:pic>
        <p:nvPicPr>
          <p:cNvPr id="5" name="Picture 2" descr="http://files2.coloribus.com/files/adsarchive/part_406/4061155/file/casillero-del-diablo-wines-great-with-meals-small-5881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27085" y="2657066"/>
            <a:ext cx="2095025" cy="2590848"/>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2" descr="Αποτέλεσμα εικόνας για diablo wine ads"/>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64564" y="2657066"/>
            <a:ext cx="1964323" cy="2590848"/>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99909" y="862823"/>
            <a:ext cx="2271891" cy="321284"/>
          </a:xfrm>
          <a:prstGeom prst="rect">
            <a:avLst/>
          </a:prstGeom>
        </p:spPr>
      </p:pic>
      <p:pic>
        <p:nvPicPr>
          <p:cNvPr id="8" name="Picture 4"/>
          <p:cNvPicPr>
            <a:picLocks noChangeAspect="1"/>
          </p:cNvPicPr>
          <p:nvPr/>
        </p:nvPicPr>
        <p:blipFill rotWithShape="1">
          <a:blip r:embed="rId5">
            <a:extLst>
              <a:ext uri="{28A0092B-C50C-407E-A947-70E740481C1C}">
                <a14:useLocalDpi xmlns:a14="http://schemas.microsoft.com/office/drawing/2010/main" val="0"/>
              </a:ext>
            </a:extLst>
          </a:blip>
          <a:srcRect l="-557" t="7564" r="557" b="8992"/>
          <a:stretch/>
        </p:blipFill>
        <p:spPr>
          <a:xfrm>
            <a:off x="4722110" y="2291566"/>
            <a:ext cx="4113085" cy="4037797"/>
          </a:xfrm>
          <a:prstGeom prst="rect">
            <a:avLst/>
          </a:prstGeom>
          <a:effectLst>
            <a:outerShdw blurRad="50800" dist="38100" dir="5400000" algn="t" rotWithShape="0">
              <a:prstClr val="black">
                <a:alpha val="40000"/>
              </a:prstClr>
            </a:outerShdw>
          </a:effectLst>
        </p:spPr>
      </p:pic>
    </p:spTree>
    <p:extLst>
      <p:ext uri="{BB962C8B-B14F-4D97-AF65-F5344CB8AC3E}">
        <p14:creationId xmlns:p14="http://schemas.microsoft.com/office/powerpoint/2010/main" val="89694831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42"/>
          <p:cNvSpPr/>
          <p:nvPr/>
        </p:nvSpPr>
        <p:spPr>
          <a:xfrm>
            <a:off x="440267" y="2684389"/>
            <a:ext cx="8331199" cy="1224951"/>
          </a:xfrm>
          <a:prstGeom prst="rect">
            <a:avLst/>
          </a:prstGeom>
        </p:spPr>
        <p:txBody>
          <a:bodyPr wrap="square">
            <a:spAutoFit/>
          </a:bodyPr>
          <a:lstStyle/>
          <a:p>
            <a:pPr algn="ctr">
              <a:lnSpc>
                <a:spcPct val="115000"/>
              </a:lnSpc>
              <a:spcAft>
                <a:spcPts val="1000"/>
              </a:spcAft>
            </a:pPr>
            <a:r>
              <a:rPr lang="el-GR" sz="3200" dirty="0">
                <a:latin typeface="Segoe UI" panose="020B0502040204020203" pitchFamily="34" charset="0"/>
                <a:ea typeface="Segoe UI" panose="020B0502040204020203" pitchFamily="34" charset="0"/>
                <a:cs typeface="Segoe UI" panose="020B0502040204020203" pitchFamily="34" charset="0"/>
              </a:rPr>
              <a:t>Στο αλκοόλ όπως και σε κάθε τι τριγύρω μας βρίσκουμε την τάξη του εγκεφάλου μας</a:t>
            </a:r>
            <a:endParaRPr lang="en-GB" sz="3200" dirty="0">
              <a:latin typeface="Segoe UI" panose="020B0502040204020203" pitchFamily="34" charset="0"/>
              <a:ea typeface="Segoe UI" panose="020B0502040204020203" pitchFamily="34" charset="0"/>
              <a:cs typeface="Segoe UI" panose="020B0502040204020203" pitchFamily="34" charset="0"/>
            </a:endParaRPr>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99909" y="862823"/>
            <a:ext cx="2271891" cy="321284"/>
          </a:xfrm>
          <a:prstGeom prst="rect">
            <a:avLst/>
          </a:prstGeom>
        </p:spPr>
      </p:pic>
    </p:spTree>
    <p:extLst>
      <p:ext uri="{BB962C8B-B14F-4D97-AF65-F5344CB8AC3E}">
        <p14:creationId xmlns:p14="http://schemas.microsoft.com/office/powerpoint/2010/main" val="312594971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7">
            <a:extLst>
              <a:ext uri="{FF2B5EF4-FFF2-40B4-BE49-F238E27FC236}">
                <a16:creationId xmlns:a16="http://schemas.microsoft.com/office/drawing/2014/main" id="{72C93F29-66B5-4DAA-B2E2-6E103DB8B81D}"/>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361519" y="-8096"/>
            <a:ext cx="6411411" cy="6646486"/>
          </a:xfrm>
          <a:prstGeom prst="rect">
            <a:avLst/>
          </a:prstGeom>
        </p:spPr>
      </p:pic>
      <p:sp>
        <p:nvSpPr>
          <p:cNvPr id="6" name="TextBox 5">
            <a:extLst>
              <a:ext uri="{FF2B5EF4-FFF2-40B4-BE49-F238E27FC236}">
                <a16:creationId xmlns:a16="http://schemas.microsoft.com/office/drawing/2014/main" id="{CA87977A-3EA5-4DEC-8AF4-BB048A3A4E18}"/>
              </a:ext>
            </a:extLst>
          </p:cNvPr>
          <p:cNvSpPr txBox="1"/>
          <p:nvPr/>
        </p:nvSpPr>
        <p:spPr>
          <a:xfrm>
            <a:off x="1551586" y="5035932"/>
            <a:ext cx="1013419" cy="400110"/>
          </a:xfrm>
          <a:prstGeom prst="rect">
            <a:avLst/>
          </a:prstGeom>
          <a:noFill/>
        </p:spPr>
        <p:txBody>
          <a:bodyPr wrap="none" rtlCol="0">
            <a:spAutoFit/>
          </a:bodyPr>
          <a:lstStyle/>
          <a:p>
            <a:r>
              <a:rPr lang="en-US" sz="2000" b="1" dirty="0">
                <a:solidFill>
                  <a:srgbClr val="002060"/>
                </a:solidFill>
              </a:rPr>
              <a:t>balance</a:t>
            </a:r>
            <a:endParaRPr lang="el-GR" sz="2000" b="1" dirty="0">
              <a:solidFill>
                <a:srgbClr val="002060"/>
              </a:solidFill>
            </a:endParaRPr>
          </a:p>
        </p:txBody>
      </p:sp>
      <p:sp>
        <p:nvSpPr>
          <p:cNvPr id="8" name="TextBox 7">
            <a:extLst>
              <a:ext uri="{FF2B5EF4-FFF2-40B4-BE49-F238E27FC236}">
                <a16:creationId xmlns:a16="http://schemas.microsoft.com/office/drawing/2014/main" id="{311D62D4-011E-4BF1-89AF-499768D4F528}"/>
              </a:ext>
            </a:extLst>
          </p:cNvPr>
          <p:cNvSpPr txBox="1"/>
          <p:nvPr/>
        </p:nvSpPr>
        <p:spPr>
          <a:xfrm>
            <a:off x="1833728" y="1024975"/>
            <a:ext cx="941733" cy="369332"/>
          </a:xfrm>
          <a:prstGeom prst="rect">
            <a:avLst/>
          </a:prstGeom>
          <a:noFill/>
        </p:spPr>
        <p:txBody>
          <a:bodyPr wrap="none" rtlCol="0">
            <a:spAutoFit/>
          </a:bodyPr>
          <a:lstStyle/>
          <a:p>
            <a:r>
              <a:rPr lang="en-US" b="1" dirty="0">
                <a:solidFill>
                  <a:srgbClr val="002060"/>
                </a:solidFill>
              </a:rPr>
              <a:t>connect</a:t>
            </a:r>
            <a:endParaRPr lang="el-GR" b="1" dirty="0">
              <a:solidFill>
                <a:srgbClr val="002060"/>
              </a:solidFill>
            </a:endParaRPr>
          </a:p>
        </p:txBody>
      </p:sp>
      <p:sp>
        <p:nvSpPr>
          <p:cNvPr id="9" name="TextBox 8">
            <a:extLst>
              <a:ext uri="{FF2B5EF4-FFF2-40B4-BE49-F238E27FC236}">
                <a16:creationId xmlns:a16="http://schemas.microsoft.com/office/drawing/2014/main" id="{CD4B54A4-4578-4F5E-AB79-6B8C9C29B9A9}"/>
              </a:ext>
            </a:extLst>
          </p:cNvPr>
          <p:cNvSpPr txBox="1"/>
          <p:nvPr/>
        </p:nvSpPr>
        <p:spPr>
          <a:xfrm>
            <a:off x="4484046" y="45165"/>
            <a:ext cx="670376" cy="400110"/>
          </a:xfrm>
          <a:prstGeom prst="rect">
            <a:avLst/>
          </a:prstGeom>
          <a:noFill/>
        </p:spPr>
        <p:txBody>
          <a:bodyPr wrap="none" rtlCol="0">
            <a:spAutoFit/>
          </a:bodyPr>
          <a:lstStyle/>
          <a:p>
            <a:r>
              <a:rPr lang="en-US" sz="2000" b="1" dirty="0">
                <a:solidFill>
                  <a:srgbClr val="002060"/>
                </a:solidFill>
              </a:rPr>
              <a:t>seek</a:t>
            </a:r>
            <a:endParaRPr lang="el-GR" sz="2000" b="1" dirty="0">
              <a:solidFill>
                <a:srgbClr val="002060"/>
              </a:solidFill>
            </a:endParaRPr>
          </a:p>
        </p:txBody>
      </p:sp>
      <p:sp>
        <p:nvSpPr>
          <p:cNvPr id="10" name="TextBox 9">
            <a:extLst>
              <a:ext uri="{FF2B5EF4-FFF2-40B4-BE49-F238E27FC236}">
                <a16:creationId xmlns:a16="http://schemas.microsoft.com/office/drawing/2014/main" id="{DB140602-0D63-408D-86AA-505CBE38D020}"/>
              </a:ext>
            </a:extLst>
          </p:cNvPr>
          <p:cNvSpPr txBox="1"/>
          <p:nvPr/>
        </p:nvSpPr>
        <p:spPr>
          <a:xfrm>
            <a:off x="2792609" y="81915"/>
            <a:ext cx="1076833" cy="400110"/>
          </a:xfrm>
          <a:prstGeom prst="rect">
            <a:avLst/>
          </a:prstGeom>
          <a:noFill/>
        </p:spPr>
        <p:txBody>
          <a:bodyPr wrap="none" rtlCol="0">
            <a:spAutoFit/>
          </a:bodyPr>
          <a:lstStyle/>
          <a:p>
            <a:r>
              <a:rPr lang="en-US" sz="2000" b="1" dirty="0">
                <a:solidFill>
                  <a:srgbClr val="002060"/>
                </a:solidFill>
              </a:rPr>
              <a:t>feel safe</a:t>
            </a:r>
            <a:endParaRPr lang="el-GR" sz="2000" b="1" dirty="0">
              <a:solidFill>
                <a:srgbClr val="002060"/>
              </a:solidFill>
            </a:endParaRPr>
          </a:p>
        </p:txBody>
      </p:sp>
      <p:sp>
        <p:nvSpPr>
          <p:cNvPr id="11" name="TextBox 10">
            <a:extLst>
              <a:ext uri="{FF2B5EF4-FFF2-40B4-BE49-F238E27FC236}">
                <a16:creationId xmlns:a16="http://schemas.microsoft.com/office/drawing/2014/main" id="{756BDC45-3822-4478-9B3F-396EEBBFCFED}"/>
              </a:ext>
            </a:extLst>
          </p:cNvPr>
          <p:cNvSpPr txBox="1"/>
          <p:nvPr/>
        </p:nvSpPr>
        <p:spPr>
          <a:xfrm>
            <a:off x="6385531" y="5165476"/>
            <a:ext cx="655372" cy="400110"/>
          </a:xfrm>
          <a:prstGeom prst="rect">
            <a:avLst/>
          </a:prstGeom>
          <a:noFill/>
        </p:spPr>
        <p:txBody>
          <a:bodyPr wrap="none" rtlCol="0">
            <a:spAutoFit/>
          </a:bodyPr>
          <a:lstStyle/>
          <a:p>
            <a:r>
              <a:rPr lang="en-US" sz="2000" b="1" dirty="0">
                <a:solidFill>
                  <a:srgbClr val="002060"/>
                </a:solidFill>
              </a:rPr>
              <a:t>defy</a:t>
            </a:r>
            <a:endParaRPr lang="el-GR" sz="2000" b="1" dirty="0">
              <a:solidFill>
                <a:srgbClr val="002060"/>
              </a:solidFill>
            </a:endParaRPr>
          </a:p>
        </p:txBody>
      </p:sp>
      <p:sp>
        <p:nvSpPr>
          <p:cNvPr id="12" name="TextBox 11">
            <a:extLst>
              <a:ext uri="{FF2B5EF4-FFF2-40B4-BE49-F238E27FC236}">
                <a16:creationId xmlns:a16="http://schemas.microsoft.com/office/drawing/2014/main" id="{02EE0356-A0BE-4256-9638-BEA55487FD68}"/>
              </a:ext>
            </a:extLst>
          </p:cNvPr>
          <p:cNvSpPr txBox="1"/>
          <p:nvPr/>
        </p:nvSpPr>
        <p:spPr>
          <a:xfrm>
            <a:off x="6573678" y="1600929"/>
            <a:ext cx="835806" cy="400110"/>
          </a:xfrm>
          <a:prstGeom prst="rect">
            <a:avLst/>
          </a:prstGeom>
          <a:noFill/>
        </p:spPr>
        <p:txBody>
          <a:bodyPr wrap="none" rtlCol="0">
            <a:spAutoFit/>
          </a:bodyPr>
          <a:lstStyle/>
          <a:p>
            <a:r>
              <a:rPr lang="en-US" sz="2000" b="1" dirty="0">
                <a:solidFill>
                  <a:srgbClr val="002060"/>
                </a:solidFill>
              </a:rPr>
              <a:t>desire</a:t>
            </a:r>
            <a:endParaRPr lang="el-GR" sz="2000" b="1" dirty="0">
              <a:solidFill>
                <a:srgbClr val="002060"/>
              </a:solidFill>
            </a:endParaRPr>
          </a:p>
        </p:txBody>
      </p:sp>
      <p:sp>
        <p:nvSpPr>
          <p:cNvPr id="13" name="TextBox 12">
            <a:extLst>
              <a:ext uri="{FF2B5EF4-FFF2-40B4-BE49-F238E27FC236}">
                <a16:creationId xmlns:a16="http://schemas.microsoft.com/office/drawing/2014/main" id="{298EC8A5-A0F3-4C41-B725-37D17F0EBD5B}"/>
              </a:ext>
            </a:extLst>
          </p:cNvPr>
          <p:cNvSpPr txBox="1"/>
          <p:nvPr/>
        </p:nvSpPr>
        <p:spPr>
          <a:xfrm>
            <a:off x="7056230" y="3428175"/>
            <a:ext cx="940899" cy="400110"/>
          </a:xfrm>
          <a:prstGeom prst="rect">
            <a:avLst/>
          </a:prstGeom>
          <a:noFill/>
        </p:spPr>
        <p:txBody>
          <a:bodyPr wrap="none" rtlCol="0">
            <a:spAutoFit/>
          </a:bodyPr>
          <a:lstStyle/>
          <a:p>
            <a:r>
              <a:rPr lang="en-US" sz="2000" b="1" dirty="0">
                <a:solidFill>
                  <a:srgbClr val="002060"/>
                </a:solidFill>
              </a:rPr>
              <a:t>control</a:t>
            </a:r>
            <a:endParaRPr lang="el-GR" sz="2000" b="1" dirty="0">
              <a:solidFill>
                <a:srgbClr val="002060"/>
              </a:solidFill>
            </a:endParaRPr>
          </a:p>
        </p:txBody>
      </p:sp>
      <p:sp>
        <p:nvSpPr>
          <p:cNvPr id="14" name="TextBox 13">
            <a:extLst>
              <a:ext uri="{FF2B5EF4-FFF2-40B4-BE49-F238E27FC236}">
                <a16:creationId xmlns:a16="http://schemas.microsoft.com/office/drawing/2014/main" id="{202D3344-34D7-489B-A06A-0BBE514D1842}"/>
              </a:ext>
            </a:extLst>
          </p:cNvPr>
          <p:cNvSpPr txBox="1"/>
          <p:nvPr/>
        </p:nvSpPr>
        <p:spPr>
          <a:xfrm>
            <a:off x="2567830" y="5950187"/>
            <a:ext cx="722827" cy="400110"/>
          </a:xfrm>
          <a:prstGeom prst="rect">
            <a:avLst/>
          </a:prstGeom>
          <a:noFill/>
        </p:spPr>
        <p:txBody>
          <a:bodyPr wrap="none" rtlCol="0">
            <a:spAutoFit/>
          </a:bodyPr>
          <a:lstStyle/>
          <a:p>
            <a:r>
              <a:rPr lang="en-US" sz="2000" b="1" dirty="0">
                <a:solidFill>
                  <a:srgbClr val="002060"/>
                </a:solidFill>
              </a:rPr>
              <a:t>grow</a:t>
            </a:r>
            <a:endParaRPr lang="el-GR" sz="2000" b="1" dirty="0">
              <a:solidFill>
                <a:srgbClr val="002060"/>
              </a:solidFill>
            </a:endParaRPr>
          </a:p>
        </p:txBody>
      </p:sp>
      <p:pic>
        <p:nvPicPr>
          <p:cNvPr id="15" name="Picture 16">
            <a:extLst>
              <a:ext uri="{FF2B5EF4-FFF2-40B4-BE49-F238E27FC236}">
                <a16:creationId xmlns:a16="http://schemas.microsoft.com/office/drawing/2014/main" id="{FF1A40F9-CA08-4F34-B07D-F2935167FB4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657185" y="5870242"/>
            <a:ext cx="2918862" cy="194591"/>
          </a:xfrm>
          <a:prstGeom prst="rect">
            <a:avLst/>
          </a:prstGeom>
        </p:spPr>
      </p:pic>
      <p:sp>
        <p:nvSpPr>
          <p:cNvPr id="16" name="TextBox 15">
            <a:extLst>
              <a:ext uri="{FF2B5EF4-FFF2-40B4-BE49-F238E27FC236}">
                <a16:creationId xmlns:a16="http://schemas.microsoft.com/office/drawing/2014/main" id="{7178B8F2-B5A9-4E14-BBE0-6A22EE11A414}"/>
              </a:ext>
            </a:extLst>
          </p:cNvPr>
          <p:cNvSpPr txBox="1"/>
          <p:nvPr/>
        </p:nvSpPr>
        <p:spPr>
          <a:xfrm>
            <a:off x="1246115" y="2832425"/>
            <a:ext cx="628890" cy="400110"/>
          </a:xfrm>
          <a:prstGeom prst="rect">
            <a:avLst/>
          </a:prstGeom>
          <a:noFill/>
        </p:spPr>
        <p:txBody>
          <a:bodyPr wrap="none" rtlCol="0">
            <a:spAutoFit/>
          </a:bodyPr>
          <a:lstStyle/>
          <a:p>
            <a:r>
              <a:rPr lang="en-US" sz="2000" b="1" dirty="0">
                <a:solidFill>
                  <a:srgbClr val="002060"/>
                </a:solidFill>
              </a:rPr>
              <a:t>play</a:t>
            </a:r>
            <a:endParaRPr lang="el-GR" sz="2000" b="1" dirty="0">
              <a:solidFill>
                <a:srgbClr val="002060"/>
              </a:solidFill>
            </a:endParaRPr>
          </a:p>
        </p:txBody>
      </p:sp>
      <p:sp>
        <p:nvSpPr>
          <p:cNvPr id="17" name="TextBox 16">
            <a:extLst>
              <a:ext uri="{FF2B5EF4-FFF2-40B4-BE49-F238E27FC236}">
                <a16:creationId xmlns:a16="http://schemas.microsoft.com/office/drawing/2014/main" id="{AEA40260-1CA3-4D29-B313-98952BF4EA6D}"/>
              </a:ext>
            </a:extLst>
          </p:cNvPr>
          <p:cNvSpPr txBox="1"/>
          <p:nvPr/>
        </p:nvSpPr>
        <p:spPr>
          <a:xfrm>
            <a:off x="3692731" y="3243509"/>
            <a:ext cx="1238994" cy="400110"/>
          </a:xfrm>
          <a:prstGeom prst="rect">
            <a:avLst/>
          </a:prstGeom>
          <a:noFill/>
        </p:spPr>
        <p:txBody>
          <a:bodyPr wrap="none" rtlCol="0">
            <a:spAutoFit/>
          </a:bodyPr>
          <a:lstStyle/>
          <a:p>
            <a:r>
              <a:rPr lang="en-US" sz="2000" b="1" dirty="0">
                <a:solidFill>
                  <a:srgbClr val="002060"/>
                </a:solidFill>
              </a:rPr>
              <a:t>transform</a:t>
            </a:r>
            <a:endParaRPr lang="el-GR" sz="2000" b="1" dirty="0">
              <a:solidFill>
                <a:srgbClr val="002060"/>
              </a:solidFill>
            </a:endParaRPr>
          </a:p>
        </p:txBody>
      </p:sp>
      <p:sp>
        <p:nvSpPr>
          <p:cNvPr id="18" name="TextBox 17">
            <a:extLst>
              <a:ext uri="{FF2B5EF4-FFF2-40B4-BE49-F238E27FC236}">
                <a16:creationId xmlns:a16="http://schemas.microsoft.com/office/drawing/2014/main" id="{3F1718E1-1477-4AFC-B39D-4B66DF98E055}"/>
              </a:ext>
            </a:extLst>
          </p:cNvPr>
          <p:cNvSpPr txBox="1"/>
          <p:nvPr/>
        </p:nvSpPr>
        <p:spPr>
          <a:xfrm>
            <a:off x="4082197" y="6103508"/>
            <a:ext cx="849528" cy="400110"/>
          </a:xfrm>
          <a:prstGeom prst="rect">
            <a:avLst/>
          </a:prstGeom>
          <a:noFill/>
        </p:spPr>
        <p:txBody>
          <a:bodyPr wrap="none" rtlCol="0">
            <a:spAutoFit/>
          </a:bodyPr>
          <a:lstStyle/>
          <a:p>
            <a:r>
              <a:rPr lang="en-US" sz="2000" b="1" dirty="0">
                <a:solidFill>
                  <a:srgbClr val="002060"/>
                </a:solidFill>
              </a:rPr>
              <a:t>create</a:t>
            </a:r>
            <a:endParaRPr lang="el-GR" sz="2000" b="1" dirty="0">
              <a:solidFill>
                <a:srgbClr val="002060"/>
              </a:solidFill>
            </a:endParaRPr>
          </a:p>
        </p:txBody>
      </p:sp>
      <p:sp>
        <p:nvSpPr>
          <p:cNvPr id="19" name="TextBox 18"/>
          <p:cNvSpPr txBox="1"/>
          <p:nvPr/>
        </p:nvSpPr>
        <p:spPr>
          <a:xfrm>
            <a:off x="4865721" y="753864"/>
            <a:ext cx="577402" cy="369332"/>
          </a:xfrm>
          <a:prstGeom prst="rect">
            <a:avLst/>
          </a:prstGeom>
          <a:noFill/>
        </p:spPr>
        <p:txBody>
          <a:bodyPr wrap="none" rtlCol="0">
            <a:spAutoFit/>
          </a:bodyPr>
          <a:lstStyle/>
          <a:p>
            <a:r>
              <a:rPr lang="en-US" b="1" dirty="0">
                <a:solidFill>
                  <a:srgbClr val="FFFF00"/>
                </a:solidFill>
              </a:rPr>
              <a:t>rum</a:t>
            </a:r>
            <a:endParaRPr lang="en-GB" b="1" dirty="0">
              <a:solidFill>
                <a:srgbClr val="FFFF00"/>
              </a:solidFill>
            </a:endParaRPr>
          </a:p>
        </p:txBody>
      </p:sp>
      <p:pic>
        <p:nvPicPr>
          <p:cNvPr id="20" name="Picture 28" descr="http://bwb.wpengine.com/wp-content/uploads/2011/09/CM-Logo_Transparent-Background.png">
            <a:extLst>
              <a:ext uri="{FF2B5EF4-FFF2-40B4-BE49-F238E27FC236}">
                <a16:creationId xmlns:a16="http://schemas.microsoft.com/office/drawing/2014/main" id="{C28A6208-40BA-4D17-A48F-1A1F9C55A4CE}"/>
              </a:ext>
            </a:extLst>
          </p:cNvPr>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7795" t="1789" r="7499" b="5390"/>
          <a:stretch/>
        </p:blipFill>
        <p:spPr bwMode="auto">
          <a:xfrm>
            <a:off x="4222000" y="482067"/>
            <a:ext cx="722186" cy="878658"/>
          </a:xfrm>
          <a:prstGeom prst="rect">
            <a:avLst/>
          </a:prstGeom>
          <a:noFill/>
          <a:extLst>
            <a:ext uri="{909E8E84-426E-40DD-AFC4-6F175D3DCCD1}">
              <a14:hiddenFill xmlns:a14="http://schemas.microsoft.com/office/drawing/2010/main">
                <a:solidFill>
                  <a:srgbClr val="FFFFFF"/>
                </a:solidFill>
              </a14:hiddenFill>
            </a:ext>
          </a:extLst>
        </p:spPr>
      </p:pic>
      <p:sp>
        <p:nvSpPr>
          <p:cNvPr id="21" name="TextBox 20"/>
          <p:cNvSpPr txBox="1"/>
          <p:nvPr/>
        </p:nvSpPr>
        <p:spPr>
          <a:xfrm>
            <a:off x="6202782" y="3590130"/>
            <a:ext cx="845552" cy="369332"/>
          </a:xfrm>
          <a:prstGeom prst="rect">
            <a:avLst/>
          </a:prstGeom>
          <a:noFill/>
        </p:spPr>
        <p:txBody>
          <a:bodyPr wrap="none" rtlCol="0">
            <a:spAutoFit/>
          </a:bodyPr>
          <a:lstStyle/>
          <a:p>
            <a:r>
              <a:rPr lang="en-US" b="1" dirty="0">
                <a:solidFill>
                  <a:srgbClr val="FFFF00"/>
                </a:solidFill>
              </a:rPr>
              <a:t>cognac</a:t>
            </a:r>
            <a:endParaRPr lang="en-GB" b="1" dirty="0">
              <a:solidFill>
                <a:srgbClr val="FFFF00"/>
              </a:solidFill>
            </a:endParaRPr>
          </a:p>
        </p:txBody>
      </p:sp>
      <p:pic>
        <p:nvPicPr>
          <p:cNvPr id="22" name="Picture 4" descr="Josh Cellars Rose | Total Wine &amp; More"/>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274398" y="482025"/>
            <a:ext cx="567343" cy="794280"/>
          </a:xfrm>
          <a:prstGeom prst="rect">
            <a:avLst/>
          </a:prstGeom>
          <a:noFill/>
          <a:extLst>
            <a:ext uri="{909E8E84-426E-40DD-AFC4-6F175D3DCCD1}">
              <a14:hiddenFill xmlns:a14="http://schemas.microsoft.com/office/drawing/2010/main">
                <a:solidFill>
                  <a:srgbClr val="FFFFFF"/>
                </a:solidFill>
              </a14:hiddenFill>
            </a:ext>
          </a:extLst>
        </p:spPr>
      </p:pic>
      <p:sp>
        <p:nvSpPr>
          <p:cNvPr id="23" name="TextBox 22"/>
          <p:cNvSpPr txBox="1"/>
          <p:nvPr/>
        </p:nvSpPr>
        <p:spPr>
          <a:xfrm>
            <a:off x="2977663" y="1260479"/>
            <a:ext cx="1113190" cy="369332"/>
          </a:xfrm>
          <a:prstGeom prst="rect">
            <a:avLst/>
          </a:prstGeom>
          <a:noFill/>
        </p:spPr>
        <p:txBody>
          <a:bodyPr wrap="none" rtlCol="0">
            <a:spAutoFit/>
          </a:bodyPr>
          <a:lstStyle/>
          <a:p>
            <a:r>
              <a:rPr lang="en-US" b="1" dirty="0">
                <a:solidFill>
                  <a:srgbClr val="FFFF00"/>
                </a:solidFill>
              </a:rPr>
              <a:t>ros</a:t>
            </a:r>
            <a:r>
              <a:rPr lang="en-US" b="1" dirty="0">
                <a:solidFill>
                  <a:srgbClr val="FFFF00"/>
                </a:solidFill>
                <a:latin typeface="Calibri" panose="020F0502020204030204" pitchFamily="34" charset="0"/>
                <a:cs typeface="Calibri" panose="020F0502020204030204" pitchFamily="34" charset="0"/>
              </a:rPr>
              <a:t>é</a:t>
            </a:r>
            <a:r>
              <a:rPr lang="en-US" b="1" dirty="0">
                <a:solidFill>
                  <a:srgbClr val="FFFF00"/>
                </a:solidFill>
              </a:rPr>
              <a:t> wine</a:t>
            </a:r>
            <a:endParaRPr lang="en-GB" b="1" dirty="0">
              <a:solidFill>
                <a:srgbClr val="FFFF00"/>
              </a:solidFill>
            </a:endParaRPr>
          </a:p>
        </p:txBody>
      </p:sp>
      <p:pic>
        <p:nvPicPr>
          <p:cNvPr id="24" name="Picture 6" descr="Hennessy Paradis cognac | Hennessy"/>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l="21125" t="6172" r="7560" b="5714"/>
          <a:stretch/>
        </p:blipFill>
        <p:spPr bwMode="auto">
          <a:xfrm>
            <a:off x="6377531" y="2873832"/>
            <a:ext cx="598387" cy="739353"/>
          </a:xfrm>
          <a:prstGeom prst="rect">
            <a:avLst/>
          </a:prstGeom>
          <a:noFill/>
          <a:extLst>
            <a:ext uri="{909E8E84-426E-40DD-AFC4-6F175D3DCCD1}">
              <a14:hiddenFill xmlns:a14="http://schemas.microsoft.com/office/drawing/2010/main">
                <a:solidFill>
                  <a:srgbClr val="FFFFFF"/>
                </a:solidFill>
              </a14:hiddenFill>
            </a:ext>
          </a:extLst>
        </p:spPr>
      </p:pic>
      <p:pic>
        <p:nvPicPr>
          <p:cNvPr id="25" name="Picture 8" descr="Beer Bottle Png | HD Beer Bottle Png Image Free Download searchpng.com"/>
          <p:cNvPicPr>
            <a:picLocks noChangeAspect="1" noChangeArrowheads="1"/>
          </p:cNvPicPr>
          <p:nvPr/>
        </p:nvPicPr>
        <p:blipFill rotWithShape="1">
          <a:blip r:embed="rId7" cstate="print">
            <a:extLst>
              <a:ext uri="{28A0092B-C50C-407E-A947-70E740481C1C}">
                <a14:useLocalDpi xmlns:a14="http://schemas.microsoft.com/office/drawing/2010/main" val="0"/>
              </a:ext>
            </a:extLst>
          </a:blip>
          <a:srcRect l="34586" t="2814" r="36430" b="4266"/>
          <a:stretch/>
        </p:blipFill>
        <p:spPr bwMode="auto">
          <a:xfrm>
            <a:off x="2316167" y="1342931"/>
            <a:ext cx="230056" cy="737533"/>
          </a:xfrm>
          <a:prstGeom prst="rect">
            <a:avLst/>
          </a:prstGeom>
          <a:noFill/>
          <a:extLst>
            <a:ext uri="{909E8E84-426E-40DD-AFC4-6F175D3DCCD1}">
              <a14:hiddenFill xmlns:a14="http://schemas.microsoft.com/office/drawing/2010/main">
                <a:solidFill>
                  <a:srgbClr val="FFFFFF"/>
                </a:solidFill>
              </a14:hiddenFill>
            </a:ext>
          </a:extLst>
        </p:spPr>
      </p:pic>
      <p:sp>
        <p:nvSpPr>
          <p:cNvPr id="26" name="TextBox 25"/>
          <p:cNvSpPr txBox="1"/>
          <p:nvPr/>
        </p:nvSpPr>
        <p:spPr>
          <a:xfrm>
            <a:off x="2580828" y="1881106"/>
            <a:ext cx="620683" cy="369332"/>
          </a:xfrm>
          <a:prstGeom prst="rect">
            <a:avLst/>
          </a:prstGeom>
          <a:noFill/>
        </p:spPr>
        <p:txBody>
          <a:bodyPr wrap="none" rtlCol="0">
            <a:spAutoFit/>
          </a:bodyPr>
          <a:lstStyle/>
          <a:p>
            <a:r>
              <a:rPr lang="en-US" b="1" dirty="0">
                <a:solidFill>
                  <a:srgbClr val="FFFF00"/>
                </a:solidFill>
              </a:rPr>
              <a:t>beer</a:t>
            </a:r>
            <a:endParaRPr lang="en-GB" b="1" dirty="0">
              <a:solidFill>
                <a:srgbClr val="FFFF00"/>
              </a:solidFill>
            </a:endParaRPr>
          </a:p>
        </p:txBody>
      </p:sp>
      <p:pic>
        <p:nvPicPr>
          <p:cNvPr id="27" name="Picture 14" descr="Champagne Bottle Png Background Image - Champagne Bottle Transparent  Background Clipart - Large Size Png Image - PikPng"/>
          <p:cNvPicPr>
            <a:picLocks noChangeAspect="1" noChangeArrowheads="1"/>
          </p:cNvPicPr>
          <p:nvPr/>
        </p:nvPicPr>
        <p:blipFill rotWithShape="1">
          <a:blip r:embed="rId8" cstate="print">
            <a:extLst>
              <a:ext uri="{28A0092B-C50C-407E-A947-70E740481C1C}">
                <a14:useLocalDpi xmlns:a14="http://schemas.microsoft.com/office/drawing/2010/main" val="0"/>
              </a:ext>
            </a:extLst>
          </a:blip>
          <a:srcRect l="16239" t="27740" r="22504"/>
          <a:stretch/>
        </p:blipFill>
        <p:spPr bwMode="auto">
          <a:xfrm>
            <a:off x="1611895" y="2720331"/>
            <a:ext cx="1024480" cy="1189632"/>
          </a:xfrm>
          <a:prstGeom prst="rect">
            <a:avLst/>
          </a:prstGeom>
          <a:noFill/>
          <a:extLst>
            <a:ext uri="{909E8E84-426E-40DD-AFC4-6F175D3DCCD1}">
              <a14:hiddenFill xmlns:a14="http://schemas.microsoft.com/office/drawing/2010/main">
                <a:solidFill>
                  <a:srgbClr val="FFFFFF"/>
                </a:solidFill>
              </a14:hiddenFill>
            </a:ext>
          </a:extLst>
        </p:spPr>
      </p:pic>
      <p:sp>
        <p:nvSpPr>
          <p:cNvPr id="28" name="TextBox 27"/>
          <p:cNvSpPr txBox="1"/>
          <p:nvPr/>
        </p:nvSpPr>
        <p:spPr>
          <a:xfrm>
            <a:off x="2250948" y="3070738"/>
            <a:ext cx="1290738" cy="369332"/>
          </a:xfrm>
          <a:prstGeom prst="rect">
            <a:avLst/>
          </a:prstGeom>
          <a:noFill/>
        </p:spPr>
        <p:txBody>
          <a:bodyPr wrap="none" rtlCol="0">
            <a:spAutoFit/>
          </a:bodyPr>
          <a:lstStyle/>
          <a:p>
            <a:r>
              <a:rPr lang="en-US" b="1" dirty="0">
                <a:solidFill>
                  <a:srgbClr val="FFFF00"/>
                </a:solidFill>
              </a:rPr>
              <a:t>champagne</a:t>
            </a:r>
            <a:endParaRPr lang="en-GB" b="1" dirty="0">
              <a:solidFill>
                <a:srgbClr val="FFFF00"/>
              </a:solidFill>
            </a:endParaRPr>
          </a:p>
        </p:txBody>
      </p:sp>
      <p:pic>
        <p:nvPicPr>
          <p:cNvPr id="29" name="Picture 16" descr="A bottle of red wine on a transparent background by PRUSSIAART on DeviantArt"/>
          <p:cNvPicPr>
            <a:picLocks noChangeAspect="1" noChangeArrowheads="1"/>
          </p:cNvPicPr>
          <p:nvPr/>
        </p:nvPicPr>
        <p:blipFill rotWithShape="1">
          <a:blip r:embed="rId9" cstate="print">
            <a:extLst>
              <a:ext uri="{28A0092B-C50C-407E-A947-70E740481C1C}">
                <a14:useLocalDpi xmlns:a14="http://schemas.microsoft.com/office/drawing/2010/main" val="0"/>
              </a:ext>
            </a:extLst>
          </a:blip>
          <a:srcRect l="34273" r="34386"/>
          <a:stretch/>
        </p:blipFill>
        <p:spPr bwMode="auto">
          <a:xfrm>
            <a:off x="2147416" y="4336792"/>
            <a:ext cx="237728" cy="797120"/>
          </a:xfrm>
          <a:prstGeom prst="rect">
            <a:avLst/>
          </a:prstGeom>
          <a:noFill/>
          <a:extLst>
            <a:ext uri="{909E8E84-426E-40DD-AFC4-6F175D3DCCD1}">
              <a14:hiddenFill xmlns:a14="http://schemas.microsoft.com/office/drawing/2010/main">
                <a:solidFill>
                  <a:srgbClr val="FFFFFF"/>
                </a:solidFill>
              </a14:hiddenFill>
            </a:ext>
          </a:extLst>
        </p:spPr>
      </p:pic>
      <p:sp>
        <p:nvSpPr>
          <p:cNvPr id="30" name="TextBox 29"/>
          <p:cNvSpPr txBox="1"/>
          <p:nvPr/>
        </p:nvSpPr>
        <p:spPr>
          <a:xfrm>
            <a:off x="2385144" y="4354635"/>
            <a:ext cx="651140" cy="369332"/>
          </a:xfrm>
          <a:prstGeom prst="rect">
            <a:avLst/>
          </a:prstGeom>
          <a:noFill/>
        </p:spPr>
        <p:txBody>
          <a:bodyPr wrap="none" rtlCol="0">
            <a:spAutoFit/>
          </a:bodyPr>
          <a:lstStyle/>
          <a:p>
            <a:r>
              <a:rPr lang="en-US" b="1" dirty="0">
                <a:solidFill>
                  <a:srgbClr val="FFFF00"/>
                </a:solidFill>
              </a:rPr>
              <a:t>wine</a:t>
            </a:r>
            <a:endParaRPr lang="en-GB" b="1" dirty="0">
              <a:solidFill>
                <a:srgbClr val="FFFF00"/>
              </a:solidFill>
            </a:endParaRPr>
          </a:p>
        </p:txBody>
      </p:sp>
      <p:pic>
        <p:nvPicPr>
          <p:cNvPr id="31" name="Picture 18" descr="Download Jim Beam - Bourbon Whiskey - Jim Beam Png PNG Image with No  Background - PNGkey.com"/>
          <p:cNvPicPr>
            <a:picLocks noChangeAspect="1" noChangeArrowheads="1"/>
          </p:cNvPicPr>
          <p:nvPr/>
        </p:nvPicPr>
        <p:blipFill rotWithShape="1">
          <a:blip r:embed="rId10" cstate="print">
            <a:extLst>
              <a:ext uri="{28A0092B-C50C-407E-A947-70E740481C1C}">
                <a14:useLocalDpi xmlns:a14="http://schemas.microsoft.com/office/drawing/2010/main" val="0"/>
              </a:ext>
            </a:extLst>
          </a:blip>
          <a:srcRect l="26904" r="27465"/>
          <a:stretch/>
        </p:blipFill>
        <p:spPr bwMode="auto">
          <a:xfrm>
            <a:off x="3018725" y="4839151"/>
            <a:ext cx="343938" cy="1003443"/>
          </a:xfrm>
          <a:prstGeom prst="rect">
            <a:avLst/>
          </a:prstGeom>
          <a:noFill/>
          <a:extLst>
            <a:ext uri="{909E8E84-426E-40DD-AFC4-6F175D3DCCD1}">
              <a14:hiddenFill xmlns:a14="http://schemas.microsoft.com/office/drawing/2010/main">
                <a:solidFill>
                  <a:srgbClr val="FFFFFF"/>
                </a:solidFill>
              </a14:hiddenFill>
            </a:ext>
          </a:extLst>
        </p:spPr>
      </p:pic>
      <p:sp>
        <p:nvSpPr>
          <p:cNvPr id="32" name="TextBox 31"/>
          <p:cNvSpPr txBox="1"/>
          <p:nvPr/>
        </p:nvSpPr>
        <p:spPr>
          <a:xfrm>
            <a:off x="3274398" y="4927283"/>
            <a:ext cx="953723" cy="369332"/>
          </a:xfrm>
          <a:prstGeom prst="rect">
            <a:avLst/>
          </a:prstGeom>
          <a:noFill/>
        </p:spPr>
        <p:txBody>
          <a:bodyPr wrap="none" rtlCol="0">
            <a:spAutoFit/>
          </a:bodyPr>
          <a:lstStyle/>
          <a:p>
            <a:r>
              <a:rPr lang="en-US" b="1" dirty="0">
                <a:solidFill>
                  <a:srgbClr val="FFFF00"/>
                </a:solidFill>
              </a:rPr>
              <a:t>whiskey</a:t>
            </a:r>
            <a:endParaRPr lang="en-GB" b="1" dirty="0">
              <a:solidFill>
                <a:srgbClr val="FFFF00"/>
              </a:solidFill>
            </a:endParaRPr>
          </a:p>
        </p:txBody>
      </p:sp>
      <p:pic>
        <p:nvPicPr>
          <p:cNvPr id="33" name="Picture 22" descr="ABSOLUT INDIA - Bottle Design on Behance | Absolut vodka, Bottle design,  Vodka brands"/>
          <p:cNvPicPr>
            <a:picLocks noChangeAspect="1" noChangeArrowheads="1"/>
          </p:cNvPicPr>
          <p:nvPr/>
        </p:nvPicPr>
        <p:blipFill rotWithShape="1">
          <a:blip r:embed="rId11" cstate="print">
            <a:extLst>
              <a:ext uri="{28A0092B-C50C-407E-A947-70E740481C1C}">
                <a14:useLocalDpi xmlns:a14="http://schemas.microsoft.com/office/drawing/2010/main" val="0"/>
              </a:ext>
            </a:extLst>
          </a:blip>
          <a:srcRect l="25944" t="5555" r="1390" b="6341"/>
          <a:stretch/>
        </p:blipFill>
        <p:spPr bwMode="auto">
          <a:xfrm>
            <a:off x="4289049" y="4659664"/>
            <a:ext cx="655137" cy="1123950"/>
          </a:xfrm>
          <a:prstGeom prst="rect">
            <a:avLst/>
          </a:prstGeom>
          <a:noFill/>
          <a:extLst>
            <a:ext uri="{909E8E84-426E-40DD-AFC4-6F175D3DCCD1}">
              <a14:hiddenFill xmlns:a14="http://schemas.microsoft.com/office/drawing/2010/main">
                <a:solidFill>
                  <a:srgbClr val="FFFFFF"/>
                </a:solidFill>
              </a14:hiddenFill>
            </a:ext>
          </a:extLst>
        </p:spPr>
      </p:pic>
      <p:sp>
        <p:nvSpPr>
          <p:cNvPr id="34" name="TextBox 33"/>
          <p:cNvSpPr txBox="1"/>
          <p:nvPr/>
        </p:nvSpPr>
        <p:spPr>
          <a:xfrm>
            <a:off x="4171709" y="5887943"/>
            <a:ext cx="760016" cy="369332"/>
          </a:xfrm>
          <a:prstGeom prst="rect">
            <a:avLst/>
          </a:prstGeom>
          <a:noFill/>
        </p:spPr>
        <p:txBody>
          <a:bodyPr wrap="none" rtlCol="0">
            <a:spAutoFit/>
          </a:bodyPr>
          <a:lstStyle/>
          <a:p>
            <a:r>
              <a:rPr lang="en-US" b="1" dirty="0">
                <a:solidFill>
                  <a:srgbClr val="FFFF00"/>
                </a:solidFill>
              </a:rPr>
              <a:t>vodka</a:t>
            </a:r>
            <a:endParaRPr lang="en-GB" b="1" dirty="0">
              <a:solidFill>
                <a:srgbClr val="FFFF00"/>
              </a:solidFill>
            </a:endParaRPr>
          </a:p>
        </p:txBody>
      </p:sp>
      <p:pic>
        <p:nvPicPr>
          <p:cNvPr id="35" name="Picture 26" descr="Satryna Tequila : Ultra Luxury Tequila | Anejo | Blanco | Reposado |  Cristalino"/>
          <p:cNvPicPr>
            <a:picLocks noChangeAspect="1" noChangeArrowheads="1"/>
          </p:cNvPicPr>
          <p:nvPr/>
        </p:nvPicPr>
        <p:blipFill>
          <a:blip r:embed="rId12" cstate="print">
            <a:extLst>
              <a:ext uri="{28A0092B-C50C-407E-A947-70E740481C1C}">
                <a14:useLocalDpi xmlns:a14="http://schemas.microsoft.com/office/drawing/2010/main" val="0"/>
              </a:ext>
            </a:extLst>
          </a:blip>
          <a:srcRect/>
          <a:stretch>
            <a:fillRect/>
          </a:stretch>
        </p:blipFill>
        <p:spPr bwMode="auto">
          <a:xfrm>
            <a:off x="5499479" y="4285707"/>
            <a:ext cx="675401" cy="900535"/>
          </a:xfrm>
          <a:prstGeom prst="rect">
            <a:avLst/>
          </a:prstGeom>
          <a:noFill/>
          <a:extLst>
            <a:ext uri="{909E8E84-426E-40DD-AFC4-6F175D3DCCD1}">
              <a14:hiddenFill xmlns:a14="http://schemas.microsoft.com/office/drawing/2010/main">
                <a:solidFill>
                  <a:srgbClr val="FFFFFF"/>
                </a:solidFill>
              </a14:hiddenFill>
            </a:ext>
          </a:extLst>
        </p:spPr>
      </p:pic>
      <p:sp>
        <p:nvSpPr>
          <p:cNvPr id="36" name="TextBox 35"/>
          <p:cNvSpPr txBox="1"/>
          <p:nvPr/>
        </p:nvSpPr>
        <p:spPr>
          <a:xfrm>
            <a:off x="5443123" y="5208939"/>
            <a:ext cx="850297" cy="369332"/>
          </a:xfrm>
          <a:prstGeom prst="rect">
            <a:avLst/>
          </a:prstGeom>
          <a:noFill/>
        </p:spPr>
        <p:txBody>
          <a:bodyPr wrap="none" rtlCol="0">
            <a:spAutoFit/>
          </a:bodyPr>
          <a:lstStyle/>
          <a:p>
            <a:r>
              <a:rPr lang="en-US" b="1" dirty="0">
                <a:solidFill>
                  <a:srgbClr val="FFFF00"/>
                </a:solidFill>
              </a:rPr>
              <a:t>tequila</a:t>
            </a:r>
            <a:endParaRPr lang="en-GB" b="1" dirty="0">
              <a:solidFill>
                <a:srgbClr val="FFFF00"/>
              </a:solidFill>
            </a:endParaRPr>
          </a:p>
        </p:txBody>
      </p:sp>
      <p:pic>
        <p:nvPicPr>
          <p:cNvPr id="37" name="Picture 28" descr="Campari | Product page | SAQ.COM"/>
          <p:cNvPicPr>
            <a:picLocks noChangeAspect="1" noChangeArrowheads="1"/>
          </p:cNvPicPr>
          <p:nvPr/>
        </p:nvPicPr>
        <p:blipFill rotWithShape="1">
          <a:blip r:embed="rId13" cstate="print">
            <a:extLst>
              <a:ext uri="{28A0092B-C50C-407E-A947-70E740481C1C}">
                <a14:useLocalDpi xmlns:a14="http://schemas.microsoft.com/office/drawing/2010/main" val="0"/>
              </a:ext>
            </a:extLst>
          </a:blip>
          <a:srcRect l="30252" r="30319"/>
          <a:stretch/>
        </p:blipFill>
        <p:spPr bwMode="auto">
          <a:xfrm>
            <a:off x="6089951" y="1100079"/>
            <a:ext cx="378508" cy="1439976"/>
          </a:xfrm>
          <a:prstGeom prst="rect">
            <a:avLst/>
          </a:prstGeom>
          <a:noFill/>
          <a:extLst>
            <a:ext uri="{909E8E84-426E-40DD-AFC4-6F175D3DCCD1}">
              <a14:hiddenFill xmlns:a14="http://schemas.microsoft.com/office/drawing/2010/main">
                <a:solidFill>
                  <a:srgbClr val="FFFFFF"/>
                </a:solidFill>
              </a14:hiddenFill>
            </a:ext>
          </a:extLst>
        </p:spPr>
      </p:pic>
      <p:sp>
        <p:nvSpPr>
          <p:cNvPr id="38" name="TextBox 37"/>
          <p:cNvSpPr txBox="1"/>
          <p:nvPr/>
        </p:nvSpPr>
        <p:spPr>
          <a:xfrm>
            <a:off x="5091734" y="1871683"/>
            <a:ext cx="952890" cy="369332"/>
          </a:xfrm>
          <a:prstGeom prst="rect">
            <a:avLst/>
          </a:prstGeom>
          <a:noFill/>
        </p:spPr>
        <p:txBody>
          <a:bodyPr wrap="none" rtlCol="0">
            <a:spAutoFit/>
          </a:bodyPr>
          <a:lstStyle/>
          <a:p>
            <a:r>
              <a:rPr lang="en-US" b="1" dirty="0">
                <a:solidFill>
                  <a:srgbClr val="FFFF00"/>
                </a:solidFill>
              </a:rPr>
              <a:t>liqueurs</a:t>
            </a:r>
            <a:endParaRPr lang="en-GB" b="1" dirty="0">
              <a:solidFill>
                <a:srgbClr val="FFFF00"/>
              </a:solidFill>
            </a:endParaRPr>
          </a:p>
        </p:txBody>
      </p:sp>
      <p:pic>
        <p:nvPicPr>
          <p:cNvPr id="39" name="Picture 32" descr="BITTERMENS BURLESQUE 14,6 cl — QAVAR CAVA"/>
          <p:cNvPicPr>
            <a:picLocks noChangeAspect="1" noChangeArrowheads="1"/>
          </p:cNvPicPr>
          <p:nvPr/>
        </p:nvPicPr>
        <p:blipFill rotWithShape="1">
          <a:blip r:embed="rId14" cstate="print">
            <a:extLst>
              <a:ext uri="{28A0092B-C50C-407E-A947-70E740481C1C}">
                <a14:useLocalDpi xmlns:a14="http://schemas.microsoft.com/office/drawing/2010/main" val="0"/>
              </a:ext>
            </a:extLst>
          </a:blip>
          <a:srcRect l="31611" r="30654"/>
          <a:stretch/>
        </p:blipFill>
        <p:spPr bwMode="auto">
          <a:xfrm>
            <a:off x="4239542" y="2123406"/>
            <a:ext cx="279788" cy="741439"/>
          </a:xfrm>
          <a:prstGeom prst="rect">
            <a:avLst/>
          </a:prstGeom>
          <a:noFill/>
          <a:extLst>
            <a:ext uri="{909E8E84-426E-40DD-AFC4-6F175D3DCCD1}">
              <a14:hiddenFill xmlns:a14="http://schemas.microsoft.com/office/drawing/2010/main">
                <a:solidFill>
                  <a:srgbClr val="FFFFFF"/>
                </a:solidFill>
              </a14:hiddenFill>
            </a:ext>
          </a:extLst>
        </p:spPr>
      </p:pic>
      <p:sp>
        <p:nvSpPr>
          <p:cNvPr id="40" name="TextBox 39"/>
          <p:cNvSpPr txBox="1"/>
          <p:nvPr/>
        </p:nvSpPr>
        <p:spPr>
          <a:xfrm>
            <a:off x="4016694" y="2908388"/>
            <a:ext cx="804707" cy="369332"/>
          </a:xfrm>
          <a:prstGeom prst="rect">
            <a:avLst/>
          </a:prstGeom>
          <a:noFill/>
        </p:spPr>
        <p:txBody>
          <a:bodyPr wrap="none" rtlCol="0">
            <a:spAutoFit/>
          </a:bodyPr>
          <a:lstStyle/>
          <a:p>
            <a:r>
              <a:rPr lang="en-US" b="1" dirty="0">
                <a:solidFill>
                  <a:srgbClr val="FFFF00"/>
                </a:solidFill>
              </a:rPr>
              <a:t>bitters</a:t>
            </a:r>
            <a:endParaRPr lang="en-GB" b="1" dirty="0">
              <a:solidFill>
                <a:srgbClr val="FFFF00"/>
              </a:solidFill>
            </a:endParaRPr>
          </a:p>
        </p:txBody>
      </p:sp>
    </p:spTree>
    <p:extLst>
      <p:ext uri="{BB962C8B-B14F-4D97-AF65-F5344CB8AC3E}">
        <p14:creationId xmlns:p14="http://schemas.microsoft.com/office/powerpoint/2010/main" val="64643547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D798D35-01A5-4188-B24E-850ECB05ECC6}"/>
              </a:ext>
            </a:extLst>
          </p:cNvPr>
          <p:cNvSpPr txBox="1"/>
          <p:nvPr/>
        </p:nvSpPr>
        <p:spPr>
          <a:xfrm>
            <a:off x="733778" y="2821033"/>
            <a:ext cx="8094133" cy="584775"/>
          </a:xfrm>
          <a:prstGeom prst="rect">
            <a:avLst/>
          </a:prstGeom>
          <a:noFill/>
        </p:spPr>
        <p:txBody>
          <a:bodyPr wrap="square" rtlCol="0">
            <a:spAutoFit/>
          </a:bodyPr>
          <a:lstStyle/>
          <a:p>
            <a:r>
              <a:rPr lang="el-GR" sz="3200" dirty="0">
                <a:latin typeface="Segoe UI" panose="020B0502040204020203" pitchFamily="34" charset="0"/>
                <a:ea typeface="Segoe UI" panose="020B0502040204020203" pitchFamily="34" charset="0"/>
                <a:cs typeface="Segoe UI" panose="020B0502040204020203" pitchFamily="34" charset="0"/>
              </a:rPr>
              <a:t>ΑΛΛΑ ΠΩΣ ΔΙΝΟΥΜΕ ΨΥΧΗ ΣΤΗ ΜΑΡΚΑ? </a:t>
            </a:r>
            <a:endParaRPr lang="en-US" sz="3200" dirty="0">
              <a:latin typeface="Segoe UI" panose="020B0502040204020203" pitchFamily="34" charset="0"/>
              <a:ea typeface="Segoe UI" panose="020B0502040204020203" pitchFamily="34" charset="0"/>
              <a:cs typeface="Segoe UI" panose="020B0502040204020203" pitchFamily="34" charset="0"/>
            </a:endParaRP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99909" y="862823"/>
            <a:ext cx="2271891" cy="321284"/>
          </a:xfrm>
          <a:prstGeom prst="rect">
            <a:avLst/>
          </a:prstGeom>
        </p:spPr>
      </p:pic>
    </p:spTree>
    <p:extLst>
      <p:ext uri="{BB962C8B-B14F-4D97-AF65-F5344CB8AC3E}">
        <p14:creationId xmlns:p14="http://schemas.microsoft.com/office/powerpoint/2010/main" val="397253349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1"/>
          <p:cNvPicPr>
            <a:picLocks noChangeAspect="1"/>
          </p:cNvPicPr>
          <p:nvPr/>
        </p:nvPicPr>
        <p:blipFill>
          <a:blip r:embed="rId2">
            <a:clrChange>
              <a:clrFrom>
                <a:srgbClr val="FFFFFF"/>
              </a:clrFrom>
              <a:clrTo>
                <a:srgbClr val="FFFFFF">
                  <a:alpha val="0"/>
                </a:srgbClr>
              </a:clrTo>
            </a:clrChange>
          </a:blip>
          <a:stretch>
            <a:fillRect/>
          </a:stretch>
        </p:blipFill>
        <p:spPr>
          <a:xfrm>
            <a:off x="-112889" y="1897633"/>
            <a:ext cx="9392355" cy="5140990"/>
          </a:xfrm>
          <a:prstGeom prst="rect">
            <a:avLst/>
          </a:prstGeom>
        </p:spPr>
      </p:pic>
      <p:sp>
        <p:nvSpPr>
          <p:cNvPr id="5" name="TextBox 4">
            <a:extLst>
              <a:ext uri="{FF2B5EF4-FFF2-40B4-BE49-F238E27FC236}">
                <a16:creationId xmlns:a16="http://schemas.microsoft.com/office/drawing/2014/main" id="{9D798D35-01A5-4188-B24E-850ECB05ECC6}"/>
              </a:ext>
            </a:extLst>
          </p:cNvPr>
          <p:cNvSpPr txBox="1"/>
          <p:nvPr/>
        </p:nvSpPr>
        <p:spPr>
          <a:xfrm>
            <a:off x="174171" y="417468"/>
            <a:ext cx="7641773" cy="1200329"/>
          </a:xfrm>
          <a:prstGeom prst="rect">
            <a:avLst/>
          </a:prstGeom>
          <a:noFill/>
        </p:spPr>
        <p:txBody>
          <a:bodyPr wrap="square" rtlCol="0">
            <a:spAutoFit/>
          </a:bodyPr>
          <a:lstStyle/>
          <a:p>
            <a:pPr marL="514350" indent="-514350">
              <a:buAutoNum type="arabicPeriod"/>
            </a:pPr>
            <a:r>
              <a:rPr lang="el-GR" sz="2400" dirty="0">
                <a:latin typeface="Segoe UI" panose="020B0502040204020203" pitchFamily="34" charset="0"/>
                <a:ea typeface="Segoe UI" panose="020B0502040204020203" pitchFamily="34" charset="0"/>
                <a:cs typeface="Segoe UI" panose="020B0502040204020203" pitchFamily="34" charset="0"/>
              </a:rPr>
              <a:t>Εστιάζουμε σε ένα κίνητρο της κατηγορίας</a:t>
            </a:r>
          </a:p>
          <a:p>
            <a:pPr marL="514350" indent="-514350">
              <a:buAutoNum type="arabicPeriod"/>
            </a:pPr>
            <a:r>
              <a:rPr lang="el-GR" sz="2400" dirty="0">
                <a:latin typeface="Segoe UI" panose="020B0502040204020203" pitchFamily="34" charset="0"/>
                <a:ea typeface="Segoe UI" panose="020B0502040204020203" pitchFamily="34" charset="0"/>
                <a:cs typeface="Segoe UI" panose="020B0502040204020203" pitchFamily="34" charset="0"/>
              </a:rPr>
              <a:t>Χτίζουμε σε αυτό το χαρακτήρα της μάρκας</a:t>
            </a:r>
          </a:p>
          <a:p>
            <a:pPr marL="514350" indent="-514350">
              <a:buAutoNum type="arabicPeriod"/>
            </a:pPr>
            <a:r>
              <a:rPr lang="el-GR" sz="2400" dirty="0">
                <a:latin typeface="Segoe UI" panose="020B0502040204020203" pitchFamily="34" charset="0"/>
                <a:ea typeface="Segoe UI" panose="020B0502040204020203" pitchFamily="34" charset="0"/>
                <a:cs typeface="Segoe UI" panose="020B0502040204020203" pitchFamily="34" charset="0"/>
              </a:rPr>
              <a:t>Εναρμονίζουμε πλήρως όλες τις εκφράσεις της</a:t>
            </a:r>
            <a:endParaRPr lang="en-US" sz="2400" dirty="0">
              <a:latin typeface="Segoe UI" panose="020B0502040204020203" pitchFamily="34" charset="0"/>
              <a:ea typeface="Segoe UI" panose="020B0502040204020203" pitchFamily="34" charset="0"/>
              <a:cs typeface="Segoe UI" panose="020B0502040204020203" pitchFamily="34" charset="0"/>
            </a:endParaRPr>
          </a:p>
        </p:txBody>
      </p:sp>
    </p:spTree>
    <p:extLst>
      <p:ext uri="{BB962C8B-B14F-4D97-AF65-F5344CB8AC3E}">
        <p14:creationId xmlns:p14="http://schemas.microsoft.com/office/powerpoint/2010/main" val="182330274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1"/>
          <p:cNvPicPr>
            <a:picLocks noChangeAspect="1"/>
          </p:cNvPicPr>
          <p:nvPr/>
        </p:nvPicPr>
        <p:blipFill>
          <a:blip r:embed="rId2"/>
          <a:stretch>
            <a:fillRect/>
          </a:stretch>
        </p:blipFill>
        <p:spPr>
          <a:xfrm>
            <a:off x="0" y="1717010"/>
            <a:ext cx="9144000" cy="5140990"/>
          </a:xfrm>
          <a:prstGeom prst="rect">
            <a:avLst/>
          </a:prstGeom>
        </p:spPr>
      </p:pic>
      <p:sp>
        <p:nvSpPr>
          <p:cNvPr id="5" name="TextBox 4">
            <a:extLst>
              <a:ext uri="{FF2B5EF4-FFF2-40B4-BE49-F238E27FC236}">
                <a16:creationId xmlns:a16="http://schemas.microsoft.com/office/drawing/2014/main" id="{9D798D35-01A5-4188-B24E-850ECB05ECC6}"/>
              </a:ext>
            </a:extLst>
          </p:cNvPr>
          <p:cNvSpPr txBox="1"/>
          <p:nvPr/>
        </p:nvSpPr>
        <p:spPr>
          <a:xfrm>
            <a:off x="174171" y="291738"/>
            <a:ext cx="7641773" cy="1200329"/>
          </a:xfrm>
          <a:prstGeom prst="rect">
            <a:avLst/>
          </a:prstGeom>
          <a:noFill/>
        </p:spPr>
        <p:txBody>
          <a:bodyPr wrap="square" rtlCol="0">
            <a:spAutoFit/>
          </a:bodyPr>
          <a:lstStyle/>
          <a:p>
            <a:r>
              <a:rPr lang="el-GR" sz="2400" dirty="0">
                <a:latin typeface="Segoe UI" panose="020B0502040204020203" pitchFamily="34" charset="0"/>
                <a:ea typeface="Segoe UI" panose="020B0502040204020203" pitchFamily="34" charset="0"/>
                <a:cs typeface="Segoe UI" panose="020B0502040204020203" pitchFamily="34" charset="0"/>
              </a:rPr>
              <a:t>Οι μεγάλες μάρκες δεν κυριαρχούν από τύχη ή πολύ δουλειά ή πολλά χρήματα, αλλά ακολουθώντας τη συνταγή</a:t>
            </a:r>
            <a:endParaRPr lang="en-US" sz="2400" dirty="0">
              <a:latin typeface="Segoe UI" panose="020B0502040204020203" pitchFamily="34" charset="0"/>
              <a:ea typeface="Segoe UI" panose="020B0502040204020203" pitchFamily="34" charset="0"/>
              <a:cs typeface="Segoe UI" panose="020B0502040204020203" pitchFamily="34" charset="0"/>
            </a:endParaRPr>
          </a:p>
        </p:txBody>
      </p:sp>
    </p:spTree>
    <p:extLst>
      <p:ext uri="{BB962C8B-B14F-4D97-AF65-F5344CB8AC3E}">
        <p14:creationId xmlns:p14="http://schemas.microsoft.com/office/powerpoint/2010/main" val="82641326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e 7">
            <a:extLst>
              <a:ext uri="{FF2B5EF4-FFF2-40B4-BE49-F238E27FC236}">
                <a16:creationId xmlns:a16="http://schemas.microsoft.com/office/drawing/2014/main" id="{C7026412-3411-4C7B-AF91-B1B035FE22FE}"/>
              </a:ext>
            </a:extLst>
          </p:cNvPr>
          <p:cNvGraphicFramePr>
            <a:graphicFrameLocks noGrp="1"/>
          </p:cNvGraphicFramePr>
          <p:nvPr>
            <p:extLst>
              <p:ext uri="{D42A27DB-BD31-4B8C-83A1-F6EECF244321}">
                <p14:modId xmlns:p14="http://schemas.microsoft.com/office/powerpoint/2010/main" val="1159769573"/>
              </p:ext>
            </p:extLst>
          </p:nvPr>
        </p:nvGraphicFramePr>
        <p:xfrm>
          <a:off x="2023358" y="1122363"/>
          <a:ext cx="5377180" cy="4815840"/>
        </p:xfrm>
        <a:graphic>
          <a:graphicData uri="http://schemas.openxmlformats.org/drawingml/2006/table">
            <a:tbl>
              <a:tblPr firstRow="1" bandRow="1">
                <a:tableStyleId>{5C22544A-7EE6-4342-B048-85BDC9FD1C3A}</a:tableStyleId>
              </a:tblPr>
              <a:tblGrid>
                <a:gridCol w="5377180">
                  <a:extLst>
                    <a:ext uri="{9D8B030D-6E8A-4147-A177-3AD203B41FA5}">
                      <a16:colId xmlns:a16="http://schemas.microsoft.com/office/drawing/2014/main" val="3482962229"/>
                    </a:ext>
                  </a:extLst>
                </a:gridCol>
              </a:tblGrid>
              <a:tr h="282313">
                <a:tc>
                  <a:txBody>
                    <a:bodyPr/>
                    <a:lstStyle/>
                    <a:p>
                      <a:r>
                        <a:rPr lang="el-GR" sz="1800" kern="1200" dirty="0">
                          <a:solidFill>
                            <a:schemeClr val="bg1"/>
                          </a:solidFill>
                          <a:latin typeface="+mn-lt"/>
                          <a:ea typeface="+mn-ea"/>
                          <a:cs typeface="+mn-cs"/>
                        </a:rPr>
                        <a:t>Οι</a:t>
                      </a:r>
                      <a:r>
                        <a:rPr lang="el-GR" sz="1800" kern="1200" baseline="0" dirty="0">
                          <a:solidFill>
                            <a:schemeClr val="bg1"/>
                          </a:solidFill>
                          <a:latin typeface="+mn-lt"/>
                          <a:ea typeface="+mn-ea"/>
                          <a:cs typeface="+mn-cs"/>
                        </a:rPr>
                        <a:t> βιολογικές απαρχές του αλκοόλ</a:t>
                      </a:r>
                      <a:endParaRPr lang="el-GR" sz="1800" kern="1200" dirty="0">
                        <a:solidFill>
                          <a:schemeClr val="bg1"/>
                        </a:solidFill>
                        <a:latin typeface="+mn-lt"/>
                        <a:ea typeface="+mn-ea"/>
                        <a:cs typeface="+mn-cs"/>
                      </a:endParaRPr>
                    </a:p>
                  </a:txBody>
                  <a:tcPr>
                    <a:solidFill>
                      <a:srgbClr val="044160"/>
                    </a:solidFill>
                  </a:tcPr>
                </a:tc>
                <a:extLst>
                  <a:ext uri="{0D108BD9-81ED-4DB2-BD59-A6C34878D82A}">
                    <a16:rowId xmlns:a16="http://schemas.microsoft.com/office/drawing/2014/main" val="361878382"/>
                  </a:ext>
                </a:extLst>
              </a:tr>
              <a:tr h="370840">
                <a:tc>
                  <a:txBody>
                    <a:bodyPr/>
                    <a:lstStyle/>
                    <a:p>
                      <a:r>
                        <a:rPr lang="el-GR" sz="1600" kern="1200" dirty="0">
                          <a:solidFill>
                            <a:schemeClr val="dk1"/>
                          </a:solidFill>
                          <a:latin typeface="+mn-lt"/>
                          <a:ea typeface="+mn-ea"/>
                          <a:cs typeface="+mn-cs"/>
                        </a:rPr>
                        <a:t>Εξεύρεση</a:t>
                      </a:r>
                      <a:r>
                        <a:rPr lang="el-GR" sz="1600" kern="1200" baseline="0" dirty="0">
                          <a:solidFill>
                            <a:schemeClr val="dk1"/>
                          </a:solidFill>
                          <a:latin typeface="+mn-lt"/>
                          <a:ea typeface="+mn-ea"/>
                          <a:cs typeface="+mn-cs"/>
                        </a:rPr>
                        <a:t> τροφής </a:t>
                      </a:r>
                      <a:r>
                        <a:rPr lang="en-US" sz="1600" kern="1200" dirty="0">
                          <a:solidFill>
                            <a:schemeClr val="dk1"/>
                          </a:solidFill>
                          <a:latin typeface="+mn-lt"/>
                          <a:ea typeface="+mn-ea"/>
                          <a:cs typeface="+mn-cs"/>
                        </a:rPr>
                        <a:t>(</a:t>
                      </a:r>
                      <a:r>
                        <a:rPr lang="el-GR" sz="1600" kern="1200" dirty="0">
                          <a:solidFill>
                            <a:schemeClr val="dk1"/>
                          </a:solidFill>
                          <a:latin typeface="+mn-lt"/>
                          <a:ea typeface="+mn-ea"/>
                          <a:cs typeface="+mn-cs"/>
                        </a:rPr>
                        <a:t>φρούτων</a:t>
                      </a:r>
                      <a:r>
                        <a:rPr lang="en-US" sz="1600" kern="1200" dirty="0">
                          <a:solidFill>
                            <a:schemeClr val="dk1"/>
                          </a:solidFill>
                          <a:latin typeface="+mn-lt"/>
                          <a:ea typeface="+mn-ea"/>
                          <a:cs typeface="+mn-cs"/>
                        </a:rPr>
                        <a:t>)</a:t>
                      </a:r>
                      <a:endParaRPr lang="el-GR" sz="1600" kern="1200" dirty="0">
                        <a:solidFill>
                          <a:schemeClr val="dk1"/>
                        </a:solidFill>
                        <a:latin typeface="+mn-lt"/>
                        <a:ea typeface="+mn-ea"/>
                        <a:cs typeface="+mn-cs"/>
                      </a:endParaRPr>
                    </a:p>
                  </a:txBody>
                  <a:tcPr/>
                </a:tc>
                <a:extLst>
                  <a:ext uri="{0D108BD9-81ED-4DB2-BD59-A6C34878D82A}">
                    <a16:rowId xmlns:a16="http://schemas.microsoft.com/office/drawing/2014/main" val="2198448603"/>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l-GR" sz="1500" kern="1200" dirty="0">
                          <a:solidFill>
                            <a:schemeClr val="dk1"/>
                          </a:solidFill>
                          <a:latin typeface="+mn-lt"/>
                          <a:ea typeface="+mn-ea"/>
                          <a:cs typeface="+mn-cs"/>
                        </a:rPr>
                        <a:t>Σκοτώνει βακτήρια</a:t>
                      </a:r>
                      <a:r>
                        <a:rPr lang="el-GR" sz="1500" kern="1200" baseline="0" dirty="0">
                          <a:solidFill>
                            <a:schemeClr val="dk1"/>
                          </a:solidFill>
                          <a:latin typeface="+mn-lt"/>
                          <a:ea typeface="+mn-ea"/>
                          <a:cs typeface="+mn-cs"/>
                        </a:rPr>
                        <a:t> (ασφαλές νερό)</a:t>
                      </a:r>
                      <a:endParaRPr lang="el-GR" sz="1500" kern="1200" dirty="0">
                        <a:solidFill>
                          <a:schemeClr val="dk1"/>
                        </a:solidFill>
                        <a:latin typeface="+mn-lt"/>
                        <a:ea typeface="+mn-ea"/>
                        <a:cs typeface="+mn-cs"/>
                      </a:endParaRPr>
                    </a:p>
                  </a:txBody>
                  <a:tcPr/>
                </a:tc>
                <a:extLst>
                  <a:ext uri="{0D108BD9-81ED-4DB2-BD59-A6C34878D82A}">
                    <a16:rowId xmlns:a16="http://schemas.microsoft.com/office/drawing/2014/main" val="2070844203"/>
                  </a:ext>
                </a:extLst>
              </a:tr>
              <a:tr h="370840">
                <a:tc>
                  <a:txBody>
                    <a:bodyPr/>
                    <a:lstStyle/>
                    <a:p>
                      <a:r>
                        <a:rPr lang="el-GR" sz="1500" kern="1200" dirty="0">
                          <a:solidFill>
                            <a:schemeClr val="dk1"/>
                          </a:solidFill>
                          <a:latin typeface="+mn-lt"/>
                          <a:ea typeface="+mn-ea"/>
                          <a:cs typeface="+mn-cs"/>
                        </a:rPr>
                        <a:t>Μειώνει</a:t>
                      </a:r>
                      <a:r>
                        <a:rPr lang="el-GR" sz="1500" kern="1200" baseline="0" dirty="0">
                          <a:solidFill>
                            <a:schemeClr val="dk1"/>
                          </a:solidFill>
                          <a:latin typeface="+mn-lt"/>
                          <a:ea typeface="+mn-ea"/>
                          <a:cs typeface="+mn-cs"/>
                        </a:rPr>
                        <a:t> το άγχος</a:t>
                      </a:r>
                      <a:endParaRPr lang="el-GR" sz="1500" kern="1200" dirty="0">
                        <a:solidFill>
                          <a:schemeClr val="dk1"/>
                        </a:solidFill>
                        <a:latin typeface="+mn-lt"/>
                        <a:ea typeface="+mn-ea"/>
                        <a:cs typeface="+mn-cs"/>
                      </a:endParaRPr>
                    </a:p>
                  </a:txBody>
                  <a:tcPr/>
                </a:tc>
                <a:extLst>
                  <a:ext uri="{0D108BD9-81ED-4DB2-BD59-A6C34878D82A}">
                    <a16:rowId xmlns:a16="http://schemas.microsoft.com/office/drawing/2014/main" val="10003"/>
                  </a:ext>
                </a:extLst>
              </a:tr>
              <a:tr h="370840">
                <a:tc>
                  <a:txBody>
                    <a:bodyPr/>
                    <a:lstStyle/>
                    <a:p>
                      <a:r>
                        <a:rPr lang="el-GR" sz="1500" kern="1200" dirty="0">
                          <a:solidFill>
                            <a:schemeClr val="dk1"/>
                          </a:solidFill>
                          <a:latin typeface="+mn-lt"/>
                          <a:ea typeface="+mn-ea"/>
                          <a:cs typeface="+mn-cs"/>
                        </a:rPr>
                        <a:t>Εντείνει την</a:t>
                      </a:r>
                      <a:r>
                        <a:rPr lang="el-GR" sz="1500" kern="1200" baseline="0" dirty="0">
                          <a:solidFill>
                            <a:schemeClr val="dk1"/>
                          </a:solidFill>
                          <a:latin typeface="+mn-lt"/>
                          <a:ea typeface="+mn-ea"/>
                          <a:cs typeface="+mn-cs"/>
                        </a:rPr>
                        <a:t> εξερευνητική λειτουργία για εναλλακτικές τροφές</a:t>
                      </a:r>
                      <a:endParaRPr lang="el-GR" sz="1500" kern="1200" dirty="0">
                        <a:solidFill>
                          <a:schemeClr val="dk1"/>
                        </a:solidFill>
                        <a:latin typeface="+mn-lt"/>
                        <a:ea typeface="+mn-ea"/>
                        <a:cs typeface="+mn-cs"/>
                      </a:endParaRPr>
                    </a:p>
                  </a:txBody>
                  <a:tcPr/>
                </a:tc>
                <a:extLst>
                  <a:ext uri="{0D108BD9-81ED-4DB2-BD59-A6C34878D82A}">
                    <a16:rowId xmlns:a16="http://schemas.microsoft.com/office/drawing/2014/main" val="10004"/>
                  </a:ext>
                </a:extLst>
              </a:tr>
              <a:tr h="370840">
                <a:tc>
                  <a:txBody>
                    <a:bodyPr/>
                    <a:lstStyle/>
                    <a:p>
                      <a:r>
                        <a:rPr lang="el-GR" sz="1500" kern="1200" dirty="0">
                          <a:solidFill>
                            <a:schemeClr val="dk1"/>
                          </a:solidFill>
                          <a:latin typeface="+mn-lt"/>
                          <a:ea typeface="+mn-ea"/>
                          <a:cs typeface="+mn-cs"/>
                        </a:rPr>
                        <a:t>Ερεθίζει κορυφαία μέρη του εγκεφάλου</a:t>
                      </a:r>
                      <a:r>
                        <a:rPr lang="el-GR" sz="1500" kern="1200" baseline="0" dirty="0">
                          <a:solidFill>
                            <a:schemeClr val="dk1"/>
                          </a:solidFill>
                          <a:latin typeface="+mn-lt"/>
                          <a:ea typeface="+mn-ea"/>
                          <a:cs typeface="+mn-cs"/>
                        </a:rPr>
                        <a:t> που δεν χρησιμοποιούμε </a:t>
                      </a:r>
                      <a:endParaRPr lang="el-GR" sz="1500" kern="1200" dirty="0">
                        <a:solidFill>
                          <a:schemeClr val="dk1"/>
                        </a:solidFill>
                        <a:latin typeface="+mn-lt"/>
                        <a:ea typeface="+mn-ea"/>
                        <a:cs typeface="+mn-cs"/>
                      </a:endParaRPr>
                    </a:p>
                  </a:txBody>
                  <a:tcPr/>
                </a:tc>
                <a:extLst>
                  <a:ext uri="{0D108BD9-81ED-4DB2-BD59-A6C34878D82A}">
                    <a16:rowId xmlns:a16="http://schemas.microsoft.com/office/drawing/2014/main" val="1055605790"/>
                  </a:ext>
                </a:extLst>
              </a:tr>
              <a:tr h="370840">
                <a:tc>
                  <a:txBody>
                    <a:bodyPr/>
                    <a:lstStyle/>
                    <a:p>
                      <a:r>
                        <a:rPr lang="el-GR" sz="1500" kern="1200" dirty="0">
                          <a:solidFill>
                            <a:schemeClr val="dk1"/>
                          </a:solidFill>
                          <a:latin typeface="+mn-lt"/>
                          <a:ea typeface="+mn-ea"/>
                          <a:cs typeface="+mn-cs"/>
                        </a:rPr>
                        <a:t>Αυτό-έκφραση </a:t>
                      </a:r>
                    </a:p>
                  </a:txBody>
                  <a:tcPr/>
                </a:tc>
                <a:extLst>
                  <a:ext uri="{0D108BD9-81ED-4DB2-BD59-A6C34878D82A}">
                    <a16:rowId xmlns:a16="http://schemas.microsoft.com/office/drawing/2014/main" val="10006"/>
                  </a:ext>
                </a:extLst>
              </a:tr>
              <a:tr h="370840">
                <a:tc>
                  <a:txBody>
                    <a:bodyPr/>
                    <a:lstStyle/>
                    <a:p>
                      <a:r>
                        <a:rPr lang="el-GR" sz="1500" kern="1200" dirty="0">
                          <a:solidFill>
                            <a:schemeClr val="dk1"/>
                          </a:solidFill>
                          <a:latin typeface="+mn-lt"/>
                          <a:ea typeface="+mn-ea"/>
                          <a:cs typeface="+mn-cs"/>
                        </a:rPr>
                        <a:t>Βοηθά</a:t>
                      </a:r>
                      <a:r>
                        <a:rPr lang="el-GR" sz="1500" kern="1200" baseline="0" dirty="0">
                          <a:solidFill>
                            <a:schemeClr val="dk1"/>
                          </a:solidFill>
                          <a:latin typeface="+mn-lt"/>
                          <a:ea typeface="+mn-ea"/>
                          <a:cs typeface="+mn-cs"/>
                        </a:rPr>
                        <a:t> στην αλλαγή και μετάβαση</a:t>
                      </a:r>
                      <a:endParaRPr lang="el-GR" sz="1500" kern="1200" dirty="0">
                        <a:solidFill>
                          <a:schemeClr val="dk1"/>
                        </a:solidFill>
                        <a:latin typeface="+mn-lt"/>
                        <a:ea typeface="+mn-ea"/>
                        <a:cs typeface="+mn-cs"/>
                      </a:endParaRPr>
                    </a:p>
                  </a:txBody>
                  <a:tcPr/>
                </a:tc>
                <a:extLst>
                  <a:ext uri="{0D108BD9-81ED-4DB2-BD59-A6C34878D82A}">
                    <a16:rowId xmlns:a16="http://schemas.microsoft.com/office/drawing/2014/main" val="232684628"/>
                  </a:ext>
                </a:extLst>
              </a:tr>
              <a:tr h="370840">
                <a:tc>
                  <a:txBody>
                    <a:bodyPr/>
                    <a:lstStyle/>
                    <a:p>
                      <a:r>
                        <a:rPr lang="el-GR" sz="1500" kern="1200" dirty="0">
                          <a:solidFill>
                            <a:schemeClr val="dk1"/>
                          </a:solidFill>
                          <a:latin typeface="+mn-lt"/>
                          <a:ea typeface="+mn-ea"/>
                          <a:cs typeface="+mn-cs"/>
                        </a:rPr>
                        <a:t>Απόδειξη</a:t>
                      </a:r>
                      <a:r>
                        <a:rPr lang="el-GR" sz="1500" kern="1200" baseline="0" dirty="0">
                          <a:solidFill>
                            <a:schemeClr val="dk1"/>
                          </a:solidFill>
                          <a:latin typeface="+mn-lt"/>
                          <a:ea typeface="+mn-ea"/>
                          <a:cs typeface="+mn-cs"/>
                        </a:rPr>
                        <a:t> αυτοελέγχου</a:t>
                      </a:r>
                      <a:endParaRPr lang="el-GR" sz="1500" kern="1200" dirty="0">
                        <a:solidFill>
                          <a:schemeClr val="dk1"/>
                        </a:solidFill>
                        <a:latin typeface="+mn-lt"/>
                        <a:ea typeface="+mn-ea"/>
                        <a:cs typeface="+mn-cs"/>
                      </a:endParaRPr>
                    </a:p>
                  </a:txBody>
                  <a:tcPr/>
                </a:tc>
                <a:extLst>
                  <a:ext uri="{0D108BD9-81ED-4DB2-BD59-A6C34878D82A}">
                    <a16:rowId xmlns:a16="http://schemas.microsoft.com/office/drawing/2014/main" val="2580569365"/>
                  </a:ext>
                </a:extLst>
              </a:tr>
              <a:tr h="370840">
                <a:tc>
                  <a:txBody>
                    <a:bodyPr/>
                    <a:lstStyle/>
                    <a:p>
                      <a:r>
                        <a:rPr lang="el-GR" sz="1500" kern="1200" dirty="0">
                          <a:solidFill>
                            <a:schemeClr val="dk1"/>
                          </a:solidFill>
                          <a:latin typeface="+mn-lt"/>
                          <a:ea typeface="+mn-ea"/>
                          <a:cs typeface="+mn-cs"/>
                        </a:rPr>
                        <a:t>Απόδειξη</a:t>
                      </a:r>
                      <a:r>
                        <a:rPr lang="el-GR" sz="1500" kern="1200" baseline="0" dirty="0">
                          <a:solidFill>
                            <a:schemeClr val="dk1"/>
                          </a:solidFill>
                          <a:latin typeface="+mn-lt"/>
                          <a:ea typeface="+mn-ea"/>
                          <a:cs typeface="+mn-cs"/>
                        </a:rPr>
                        <a:t> ότι είμαστε μάχιμοι</a:t>
                      </a:r>
                      <a:endParaRPr lang="el-GR" sz="1500" kern="1200" dirty="0">
                        <a:solidFill>
                          <a:schemeClr val="dk1"/>
                        </a:solidFill>
                        <a:latin typeface="+mn-lt"/>
                        <a:ea typeface="+mn-ea"/>
                        <a:cs typeface="+mn-cs"/>
                      </a:endParaRPr>
                    </a:p>
                  </a:txBody>
                  <a:tcPr/>
                </a:tc>
                <a:extLst>
                  <a:ext uri="{0D108BD9-81ED-4DB2-BD59-A6C34878D82A}">
                    <a16:rowId xmlns:a16="http://schemas.microsoft.com/office/drawing/2014/main" val="20749560"/>
                  </a:ext>
                </a:extLst>
              </a:tr>
              <a:tr h="370840">
                <a:tc>
                  <a:txBody>
                    <a:bodyPr/>
                    <a:lstStyle/>
                    <a:p>
                      <a:r>
                        <a:rPr lang="el-GR" sz="1500" kern="1200" dirty="0">
                          <a:solidFill>
                            <a:schemeClr val="dk1"/>
                          </a:solidFill>
                          <a:latin typeface="+mn-lt"/>
                          <a:ea typeface="+mn-ea"/>
                          <a:cs typeface="+mn-cs"/>
                        </a:rPr>
                        <a:t>Βοηθά</a:t>
                      </a:r>
                      <a:r>
                        <a:rPr lang="el-GR" sz="1500" kern="1200" baseline="0" dirty="0">
                          <a:solidFill>
                            <a:schemeClr val="dk1"/>
                          </a:solidFill>
                          <a:latin typeface="+mn-lt"/>
                          <a:ea typeface="+mn-ea"/>
                          <a:cs typeface="+mn-cs"/>
                        </a:rPr>
                        <a:t> την αναπαραγωγή των ειδών </a:t>
                      </a:r>
                      <a:endParaRPr lang="el-GR" sz="1500" kern="1200" dirty="0">
                        <a:solidFill>
                          <a:schemeClr val="dk1"/>
                        </a:solidFill>
                        <a:latin typeface="+mn-lt"/>
                        <a:ea typeface="+mn-ea"/>
                        <a:cs typeface="+mn-cs"/>
                      </a:endParaRPr>
                    </a:p>
                  </a:txBody>
                  <a:tcPr/>
                </a:tc>
                <a:extLst>
                  <a:ext uri="{0D108BD9-81ED-4DB2-BD59-A6C34878D82A}">
                    <a16:rowId xmlns:a16="http://schemas.microsoft.com/office/drawing/2014/main" val="2352196671"/>
                  </a:ext>
                </a:extLst>
              </a:tr>
              <a:tr h="370840">
                <a:tc>
                  <a:txBody>
                    <a:bodyPr/>
                    <a:lstStyle/>
                    <a:p>
                      <a:r>
                        <a:rPr lang="el-GR" sz="1500" kern="1200" dirty="0">
                          <a:solidFill>
                            <a:schemeClr val="dk1"/>
                          </a:solidFill>
                          <a:latin typeface="+mn-lt"/>
                          <a:ea typeface="+mn-ea"/>
                          <a:cs typeface="+mn-cs"/>
                        </a:rPr>
                        <a:t>Βοηθά στην ένωση με άλλους ανθρώπους</a:t>
                      </a:r>
                    </a:p>
                  </a:txBody>
                  <a:tcPr/>
                </a:tc>
                <a:extLst>
                  <a:ext uri="{0D108BD9-81ED-4DB2-BD59-A6C34878D82A}">
                    <a16:rowId xmlns:a16="http://schemas.microsoft.com/office/drawing/2014/main" val="10011"/>
                  </a:ext>
                </a:extLst>
              </a:tr>
              <a:tr h="370840">
                <a:tc>
                  <a:txBody>
                    <a:bodyPr/>
                    <a:lstStyle/>
                    <a:p>
                      <a:r>
                        <a:rPr lang="el-GR" sz="1500" kern="1200" dirty="0">
                          <a:solidFill>
                            <a:schemeClr val="dk1"/>
                          </a:solidFill>
                          <a:latin typeface="+mn-lt"/>
                          <a:ea typeface="+mn-ea"/>
                          <a:cs typeface="+mn-cs"/>
                        </a:rPr>
                        <a:t>Προσδίδει</a:t>
                      </a:r>
                      <a:r>
                        <a:rPr lang="el-GR" sz="1500" kern="1200" baseline="0" dirty="0">
                          <a:solidFill>
                            <a:schemeClr val="dk1"/>
                          </a:solidFill>
                          <a:latin typeface="+mn-lt"/>
                          <a:ea typeface="+mn-ea"/>
                          <a:cs typeface="+mn-cs"/>
                        </a:rPr>
                        <a:t> ζωτικότητα</a:t>
                      </a:r>
                      <a:endParaRPr lang="el-GR" sz="1500" kern="1200" dirty="0">
                        <a:solidFill>
                          <a:schemeClr val="dk1"/>
                        </a:solidFill>
                        <a:latin typeface="+mn-lt"/>
                        <a:ea typeface="+mn-ea"/>
                        <a:cs typeface="+mn-cs"/>
                      </a:endParaRPr>
                    </a:p>
                  </a:txBody>
                  <a:tcPr/>
                </a:tc>
                <a:extLst>
                  <a:ext uri="{0D108BD9-81ED-4DB2-BD59-A6C34878D82A}">
                    <a16:rowId xmlns:a16="http://schemas.microsoft.com/office/drawing/2014/main" val="10012"/>
                  </a:ext>
                </a:extLst>
              </a:tr>
            </a:tbl>
          </a:graphicData>
        </a:graphic>
      </p:graphicFrame>
      <p:sp>
        <p:nvSpPr>
          <p:cNvPr id="6" name="Right Arrow 6"/>
          <p:cNvSpPr/>
          <p:nvPr/>
        </p:nvSpPr>
        <p:spPr>
          <a:xfrm rot="21130966">
            <a:off x="1118230" y="5257062"/>
            <a:ext cx="645455" cy="141195"/>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7" name="Right Arrow 8"/>
          <p:cNvSpPr/>
          <p:nvPr/>
        </p:nvSpPr>
        <p:spPr>
          <a:xfrm rot="689547">
            <a:off x="1097046" y="5574450"/>
            <a:ext cx="645455" cy="141195"/>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pic>
        <p:nvPicPr>
          <p:cNvPr id="8" name="Picture 2" descr="Αποτέλεσμα εικόνας για barefoot logo transparent"/>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91343" y="5172117"/>
            <a:ext cx="623654" cy="53876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3632359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Box 9">
            <a:extLst>
              <a:ext uri="{FF2B5EF4-FFF2-40B4-BE49-F238E27FC236}">
                <a16:creationId xmlns:a16="http://schemas.microsoft.com/office/drawing/2014/main" id="{9D798D35-01A5-4188-B24E-850ECB05ECC6}"/>
              </a:ext>
            </a:extLst>
          </p:cNvPr>
          <p:cNvSpPr txBox="1"/>
          <p:nvPr/>
        </p:nvSpPr>
        <p:spPr>
          <a:xfrm>
            <a:off x="413657" y="295350"/>
            <a:ext cx="6951647" cy="830997"/>
          </a:xfrm>
          <a:prstGeom prst="rect">
            <a:avLst/>
          </a:prstGeom>
          <a:noFill/>
        </p:spPr>
        <p:txBody>
          <a:bodyPr wrap="square" rtlCol="0">
            <a:spAutoFit/>
          </a:bodyPr>
          <a:lstStyle/>
          <a:p>
            <a:r>
              <a:rPr lang="el-GR" sz="2400" dirty="0">
                <a:latin typeface="Segoe UI" panose="020B0502040204020203" pitchFamily="34" charset="0"/>
                <a:ea typeface="Segoe UI" panose="020B0502040204020203" pitchFamily="34" charset="0"/>
                <a:cs typeface="Segoe UI" panose="020B0502040204020203" pitchFamily="34" charset="0"/>
              </a:rPr>
              <a:t>Η μεγαλύτερη μάρκα κρασιού στον κόσμο</a:t>
            </a:r>
            <a:r>
              <a:rPr lang="en-US" sz="2400" dirty="0">
                <a:latin typeface="Segoe UI" panose="020B0502040204020203" pitchFamily="34" charset="0"/>
                <a:ea typeface="Segoe UI" panose="020B0502040204020203" pitchFamily="34" charset="0"/>
                <a:cs typeface="Segoe UI" panose="020B0502040204020203" pitchFamily="34" charset="0"/>
              </a:rPr>
              <a:t>: </a:t>
            </a:r>
            <a:r>
              <a:rPr lang="el-GR" sz="2400" dirty="0">
                <a:latin typeface="Segoe UI" panose="020B0502040204020203" pitchFamily="34" charset="0"/>
                <a:ea typeface="Segoe UI" panose="020B0502040204020203" pitchFamily="34" charset="0"/>
                <a:cs typeface="Segoe UI" panose="020B0502040204020203" pitchFamily="34" charset="0"/>
              </a:rPr>
              <a:t>πλήρη συνέπεια </a:t>
            </a:r>
          </a:p>
        </p:txBody>
      </p:sp>
      <p:graphicFrame>
        <p:nvGraphicFramePr>
          <p:cNvPr id="11" name="Table 3">
            <a:extLst>
              <a:ext uri="{FF2B5EF4-FFF2-40B4-BE49-F238E27FC236}">
                <a16:creationId xmlns:a16="http://schemas.microsoft.com/office/drawing/2014/main" id="{77B037B9-248A-40B1-896A-9B43224FC1B7}"/>
              </a:ext>
            </a:extLst>
          </p:cNvPr>
          <p:cNvGraphicFramePr>
            <a:graphicFrameLocks noGrp="1"/>
          </p:cNvGraphicFramePr>
          <p:nvPr>
            <p:extLst>
              <p:ext uri="{D42A27DB-BD31-4B8C-83A1-F6EECF244321}">
                <p14:modId xmlns:p14="http://schemas.microsoft.com/office/powerpoint/2010/main" val="2395656672"/>
              </p:ext>
            </p:extLst>
          </p:nvPr>
        </p:nvGraphicFramePr>
        <p:xfrm>
          <a:off x="373429" y="1697318"/>
          <a:ext cx="8171347" cy="4564138"/>
        </p:xfrm>
        <a:graphic>
          <a:graphicData uri="http://schemas.openxmlformats.org/drawingml/2006/table">
            <a:tbl>
              <a:tblPr firstRow="1" bandRow="1">
                <a:tableStyleId>{5C22544A-7EE6-4342-B048-85BDC9FD1C3A}</a:tableStyleId>
              </a:tblPr>
              <a:tblGrid>
                <a:gridCol w="1174042">
                  <a:extLst>
                    <a:ext uri="{9D8B030D-6E8A-4147-A177-3AD203B41FA5}">
                      <a16:colId xmlns:a16="http://schemas.microsoft.com/office/drawing/2014/main" val="3482962229"/>
                    </a:ext>
                  </a:extLst>
                </a:gridCol>
                <a:gridCol w="1168004">
                  <a:extLst>
                    <a:ext uri="{9D8B030D-6E8A-4147-A177-3AD203B41FA5}">
                      <a16:colId xmlns:a16="http://schemas.microsoft.com/office/drawing/2014/main" val="1542952477"/>
                    </a:ext>
                  </a:extLst>
                </a:gridCol>
                <a:gridCol w="1028701">
                  <a:extLst>
                    <a:ext uri="{9D8B030D-6E8A-4147-A177-3AD203B41FA5}">
                      <a16:colId xmlns:a16="http://schemas.microsoft.com/office/drawing/2014/main" val="3355517867"/>
                    </a:ext>
                  </a:extLst>
                </a:gridCol>
                <a:gridCol w="1129169">
                  <a:extLst>
                    <a:ext uri="{9D8B030D-6E8A-4147-A177-3AD203B41FA5}">
                      <a16:colId xmlns:a16="http://schemas.microsoft.com/office/drawing/2014/main" val="3926531327"/>
                    </a:ext>
                  </a:extLst>
                </a:gridCol>
                <a:gridCol w="1173594">
                  <a:extLst>
                    <a:ext uri="{9D8B030D-6E8A-4147-A177-3AD203B41FA5}">
                      <a16:colId xmlns:a16="http://schemas.microsoft.com/office/drawing/2014/main" val="1548748969"/>
                    </a:ext>
                  </a:extLst>
                </a:gridCol>
                <a:gridCol w="1254824">
                  <a:extLst>
                    <a:ext uri="{9D8B030D-6E8A-4147-A177-3AD203B41FA5}">
                      <a16:colId xmlns:a16="http://schemas.microsoft.com/office/drawing/2014/main" val="36168966"/>
                    </a:ext>
                  </a:extLst>
                </a:gridCol>
                <a:gridCol w="1243013">
                  <a:extLst>
                    <a:ext uri="{9D8B030D-6E8A-4147-A177-3AD203B41FA5}">
                      <a16:colId xmlns:a16="http://schemas.microsoft.com/office/drawing/2014/main" val="3517869374"/>
                    </a:ext>
                  </a:extLst>
                </a:gridCol>
              </a:tblGrid>
              <a:tr h="639838">
                <a:tc>
                  <a:txBody>
                    <a:bodyPr/>
                    <a:lstStyle/>
                    <a:p>
                      <a:r>
                        <a:rPr lang="en-US" sz="1200" dirty="0"/>
                        <a:t>BIO-ORIGIN</a:t>
                      </a:r>
                      <a:endParaRPr lang="el-GR" sz="1200" dirty="0"/>
                    </a:p>
                  </a:txBody>
                  <a:tcPr marL="68580" marR="68580" marT="34290" marB="34290">
                    <a:solidFill>
                      <a:srgbClr val="044160"/>
                    </a:solidFill>
                  </a:tcPr>
                </a:tc>
                <a:tc>
                  <a:txBody>
                    <a:bodyPr/>
                    <a:lstStyle/>
                    <a:p>
                      <a:r>
                        <a:rPr lang="en-US" sz="1200" dirty="0"/>
                        <a:t>MODERN OCCASIONS</a:t>
                      </a:r>
                      <a:endParaRPr lang="el-GR" sz="1200" dirty="0"/>
                    </a:p>
                  </a:txBody>
                  <a:tcPr marL="68580" marR="68580" marT="34290" marB="34290">
                    <a:solidFill>
                      <a:srgbClr val="044160"/>
                    </a:solidFill>
                  </a:tcPr>
                </a:tc>
                <a:tc>
                  <a:txBody>
                    <a:bodyPr/>
                    <a:lstStyle/>
                    <a:p>
                      <a:r>
                        <a:rPr lang="en-US" sz="1200" dirty="0"/>
                        <a:t>CONCEPT </a:t>
                      </a:r>
                      <a:endParaRPr lang="el-GR" sz="1200" dirty="0"/>
                    </a:p>
                  </a:txBody>
                  <a:tcPr marL="68580" marR="68580" marT="34290" marB="34290">
                    <a:solidFill>
                      <a:srgbClr val="044160"/>
                    </a:solidFill>
                  </a:tcPr>
                </a:tc>
                <a:tc>
                  <a:txBody>
                    <a:bodyPr/>
                    <a:lstStyle/>
                    <a:p>
                      <a:r>
                        <a:rPr lang="en-US" sz="1200" dirty="0"/>
                        <a:t>MOTIVES</a:t>
                      </a:r>
                      <a:endParaRPr lang="el-GR" sz="1200" dirty="0"/>
                    </a:p>
                  </a:txBody>
                  <a:tcPr marL="68580" marR="68580" marT="34290" marB="34290">
                    <a:solidFill>
                      <a:srgbClr val="044160"/>
                    </a:solidFill>
                  </a:tcPr>
                </a:tc>
                <a:tc>
                  <a:txBody>
                    <a:bodyPr/>
                    <a:lstStyle/>
                    <a:p>
                      <a:pPr marL="0" indent="0">
                        <a:buFont typeface="+mj-lt"/>
                        <a:buNone/>
                      </a:pPr>
                      <a:r>
                        <a:rPr lang="en-US" sz="1200" dirty="0"/>
                        <a:t>ADVERTISING</a:t>
                      </a:r>
                      <a:endParaRPr lang="el-GR" sz="1200" dirty="0"/>
                    </a:p>
                  </a:txBody>
                  <a:tcPr marL="68580" marR="68580" marT="34290" marB="34290">
                    <a:solidFill>
                      <a:srgbClr val="044160"/>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white"/>
                          </a:solidFill>
                          <a:effectLst/>
                          <a:highlight>
                            <a:srgbClr val="044160"/>
                          </a:highlight>
                          <a:uLnTx/>
                          <a:uFillTx/>
                          <a:latin typeface="Calibri" panose="020F0502020204030204"/>
                          <a:ea typeface="+mn-ea"/>
                          <a:cs typeface="+mn-cs"/>
                        </a:rPr>
                        <a:t>LOGO</a:t>
                      </a:r>
                      <a:endParaRPr kumimoji="0" lang="el-GR" sz="1200" b="1" i="0" u="none" strike="noStrike" kern="1200" cap="none" spc="0" normalizeH="0" baseline="0" noProof="0" dirty="0">
                        <a:ln>
                          <a:noFill/>
                        </a:ln>
                        <a:solidFill>
                          <a:prstClr val="white"/>
                        </a:solidFill>
                        <a:effectLst/>
                        <a:highlight>
                          <a:srgbClr val="044160"/>
                        </a:highlight>
                        <a:uLnTx/>
                        <a:uFillTx/>
                        <a:latin typeface="Calibri" panose="020F0502020204030204"/>
                        <a:ea typeface="+mn-ea"/>
                        <a:cs typeface="+mn-cs"/>
                      </a:endParaRPr>
                    </a:p>
                  </a:txBody>
                  <a:tcPr marL="68580" marR="68580" marT="34290" marB="34290">
                    <a:solidFill>
                      <a:srgbClr val="044160"/>
                    </a:solidFill>
                  </a:tcPr>
                </a:tc>
                <a:tc>
                  <a:txBody>
                    <a:bodyPr/>
                    <a:lstStyle/>
                    <a:p>
                      <a:pPr marL="0" indent="0">
                        <a:buFont typeface="+mj-lt"/>
                        <a:buNone/>
                      </a:pPr>
                      <a:r>
                        <a:rPr lang="en-US" sz="1200" dirty="0"/>
                        <a:t>SHAPE</a:t>
                      </a:r>
                      <a:endParaRPr lang="el-GR" sz="1200" dirty="0"/>
                    </a:p>
                  </a:txBody>
                  <a:tcPr marL="68580" marR="68580" marT="34290" marB="34290">
                    <a:solidFill>
                      <a:srgbClr val="044160"/>
                    </a:solidFill>
                  </a:tcPr>
                </a:tc>
                <a:extLst>
                  <a:ext uri="{0D108BD9-81ED-4DB2-BD59-A6C34878D82A}">
                    <a16:rowId xmlns:a16="http://schemas.microsoft.com/office/drawing/2014/main" val="361878382"/>
                  </a:ext>
                </a:extLst>
              </a:tr>
              <a:tr h="3429000">
                <a:tc>
                  <a:txBody>
                    <a:bodyPr/>
                    <a:lstStyle/>
                    <a:p>
                      <a:r>
                        <a:rPr lang="en-US" sz="1200" b="1" kern="1200" dirty="0">
                          <a:solidFill>
                            <a:schemeClr val="dk1"/>
                          </a:solidFill>
                          <a:latin typeface="+mn-lt"/>
                          <a:ea typeface="+mn-ea"/>
                          <a:cs typeface="+mn-cs"/>
                        </a:rPr>
                        <a:t>Alcohol makes cheerful mood accessible</a:t>
                      </a:r>
                      <a:r>
                        <a:rPr lang="en-US" sz="1400" b="0" kern="1200" dirty="0">
                          <a:solidFill>
                            <a:schemeClr val="dk1"/>
                          </a:solidFill>
                          <a:effectLst/>
                          <a:latin typeface="+mn-lt"/>
                          <a:ea typeface="+mn-ea"/>
                          <a:cs typeface="+mn-cs"/>
                        </a:rPr>
                        <a:t>,</a:t>
                      </a:r>
                      <a:r>
                        <a:rPr lang="en-US" sz="1400" b="0" kern="1200" baseline="0" dirty="0">
                          <a:solidFill>
                            <a:schemeClr val="dk1"/>
                          </a:solidFill>
                          <a:effectLst/>
                          <a:latin typeface="+mn-lt"/>
                          <a:ea typeface="+mn-ea"/>
                          <a:cs typeface="+mn-cs"/>
                        </a:rPr>
                        <a:t> </a:t>
                      </a:r>
                      <a:r>
                        <a:rPr lang="en-US" sz="1100" kern="1200" dirty="0">
                          <a:solidFill>
                            <a:schemeClr val="dk1"/>
                          </a:solidFill>
                          <a:latin typeface="+mn-lt"/>
                          <a:ea typeface="+mn-ea"/>
                          <a:cs typeface="+mn-cs"/>
                        </a:rPr>
                        <a:t>fortifies us  against the </a:t>
                      </a:r>
                      <a:r>
                        <a:rPr lang="en-US" sz="1100" kern="1200" baseline="0" dirty="0">
                          <a:solidFill>
                            <a:schemeClr val="dk1"/>
                          </a:solidFill>
                          <a:latin typeface="+mn-lt"/>
                          <a:ea typeface="+mn-ea"/>
                          <a:cs typeface="+mn-cs"/>
                        </a:rPr>
                        <a:t>difficulties of life, revives one’s energy’s stores” triumph over regular, ordinary distresses and disasters, helps us live every moment to the fullest </a:t>
                      </a:r>
                    </a:p>
                    <a:p>
                      <a:endParaRPr lang="el-GR" sz="1200" kern="1200" dirty="0">
                        <a:solidFill>
                          <a:schemeClr val="dk1"/>
                        </a:solidFill>
                        <a:latin typeface="+mn-lt"/>
                        <a:ea typeface="+mn-ea"/>
                        <a:cs typeface="+mn-cs"/>
                      </a:endParaRPr>
                    </a:p>
                  </a:txBody>
                  <a:tcPr marL="68580" marR="68580" marT="34290" marB="34290"/>
                </a:tc>
                <a:tc>
                  <a:txBody>
                    <a:bodyPr/>
                    <a:lstStyle/>
                    <a:p>
                      <a:r>
                        <a:rPr lang="en-US" sz="1100" dirty="0"/>
                        <a:t>Partying, meeting</a:t>
                      </a:r>
                      <a:r>
                        <a:rPr lang="en-US" sz="1100" baseline="0" dirty="0"/>
                        <a:t> friends, feeling carefree, unwind, be or feel in vacations</a:t>
                      </a:r>
                    </a:p>
                    <a:p>
                      <a:endParaRPr lang="en-US" sz="1100" baseline="0" dirty="0"/>
                    </a:p>
                  </a:txBody>
                  <a:tcPr marL="68580" marR="68580" marT="34290" marB="34290"/>
                </a:tc>
                <a:tc>
                  <a:txBody>
                    <a:bodyPr/>
                    <a:lstStyle/>
                    <a:p>
                      <a:r>
                        <a:rPr lang="en-US" sz="1100" dirty="0"/>
                        <a:t>Start by the consumer need, make wine</a:t>
                      </a:r>
                      <a:r>
                        <a:rPr lang="en-US" sz="1100" baseline="0" dirty="0"/>
                        <a:t> accessible to everyone, easy to drink, less complicated, help them have easy fun, lightness, speed fitting the modern rhythms of life. Make wine casual, ordinary, approachable, connecting. Make wine a necessary accessory everywhere.</a:t>
                      </a:r>
                      <a:endParaRPr lang="el-GR" sz="1100" dirty="0"/>
                    </a:p>
                  </a:txBody>
                  <a:tcPr marL="68580" marR="68580" marT="34290" marB="34290"/>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100" dirty="0"/>
                        <a:t>Motive to play,</a:t>
                      </a:r>
                      <a:r>
                        <a:rPr lang="en-US" sz="1100" baseline="0" dirty="0"/>
                        <a:t> motive to connect</a:t>
                      </a:r>
                      <a:endParaRPr lang="el-GR" sz="1100" dirty="0"/>
                    </a:p>
                  </a:txBody>
                  <a:tcPr marL="68580" marR="68580" marT="34290" marB="34290"/>
                </a:tc>
                <a:tc>
                  <a:txBody>
                    <a:bodyPr/>
                    <a:lstStyle/>
                    <a:p>
                      <a:r>
                        <a:rPr lang="en-US" sz="1100" dirty="0"/>
                        <a:t>Less</a:t>
                      </a:r>
                      <a:r>
                        <a:rPr lang="en-US" sz="1100" baseline="0" dirty="0"/>
                        <a:t> mass media than getting closer to the users with street marketing, lost of accessories</a:t>
                      </a:r>
                    </a:p>
                  </a:txBody>
                  <a:tcPr marL="68580" marR="68580" marT="34290" marB="34290"/>
                </a:tc>
                <a:tc>
                  <a:txBody>
                    <a:bodyPr/>
                    <a:lstStyle/>
                    <a:p>
                      <a:r>
                        <a:rPr lang="en-US" sz="1100" dirty="0"/>
                        <a:t>Simple,</a:t>
                      </a:r>
                      <a:r>
                        <a:rPr lang="en-US" sz="1100" baseline="0" dirty="0"/>
                        <a:t> recognizable, memorable, coming from the origins of the company, symbolizing the traditional process of making wine but also the lightness, carefreeness of vacations and the </a:t>
                      </a:r>
                      <a:r>
                        <a:rPr lang="en-US" sz="1100" baseline="0" dirty="0" err="1"/>
                        <a:t>toucch</a:t>
                      </a:r>
                      <a:r>
                        <a:rPr lang="en-US" sz="1100" baseline="0" dirty="0"/>
                        <a:t> with the earth.</a:t>
                      </a:r>
                      <a:endParaRPr lang="el-GR" sz="1100" dirty="0"/>
                    </a:p>
                  </a:txBody>
                  <a:tcPr marL="68580" marR="68580" marT="34290" marB="34290"/>
                </a:tc>
                <a:tc>
                  <a:txBody>
                    <a:bodyPr/>
                    <a:lstStyle/>
                    <a:p>
                      <a:r>
                        <a:rPr lang="en-US" sz="1100" kern="1200" dirty="0">
                          <a:solidFill>
                            <a:schemeClr val="dk1"/>
                          </a:solidFill>
                          <a:latin typeface="+mn-lt"/>
                          <a:ea typeface="+mn-ea"/>
                          <a:cs typeface="+mn-cs"/>
                        </a:rPr>
                        <a:t>“Neck ring”</a:t>
                      </a:r>
                      <a:r>
                        <a:rPr lang="en-US" sz="1100" kern="1200" baseline="0" dirty="0">
                          <a:solidFill>
                            <a:schemeClr val="dk1"/>
                          </a:solidFill>
                          <a:latin typeface="+mn-lt"/>
                          <a:ea typeface="+mn-ea"/>
                          <a:cs typeface="+mn-cs"/>
                        </a:rPr>
                        <a:t> ads some uniqueness</a:t>
                      </a:r>
                      <a:endParaRPr lang="el-GR" sz="1100" kern="1200" dirty="0">
                        <a:solidFill>
                          <a:schemeClr val="dk1"/>
                        </a:solidFill>
                        <a:latin typeface="+mn-lt"/>
                        <a:ea typeface="+mn-ea"/>
                        <a:cs typeface="+mn-cs"/>
                      </a:endParaRPr>
                    </a:p>
                    <a:p>
                      <a:endParaRPr lang="el-GR" sz="1400" b="1" dirty="0"/>
                    </a:p>
                  </a:txBody>
                  <a:tcPr marL="68580" marR="68580" marT="34290" marB="34290"/>
                </a:tc>
                <a:extLst>
                  <a:ext uri="{0D108BD9-81ED-4DB2-BD59-A6C34878D82A}">
                    <a16:rowId xmlns:a16="http://schemas.microsoft.com/office/drawing/2014/main" val="2198448603"/>
                  </a:ext>
                </a:extLst>
              </a:tr>
            </a:tbl>
          </a:graphicData>
        </a:graphic>
      </p:graphicFrame>
      <p:sp>
        <p:nvSpPr>
          <p:cNvPr id="12" name="TextBox 11"/>
          <p:cNvSpPr txBox="1"/>
          <p:nvPr/>
        </p:nvSpPr>
        <p:spPr>
          <a:xfrm>
            <a:off x="790601" y="1228417"/>
            <a:ext cx="6474016" cy="369332"/>
          </a:xfrm>
          <a:prstGeom prst="rect">
            <a:avLst/>
          </a:prstGeom>
          <a:noFill/>
        </p:spPr>
        <p:txBody>
          <a:bodyPr wrap="none" rtlCol="0">
            <a:spAutoFit/>
          </a:bodyPr>
          <a:lstStyle/>
          <a:p>
            <a:r>
              <a:rPr lang="en-US" b="1" dirty="0">
                <a:solidFill>
                  <a:srgbClr val="005876"/>
                </a:solidFill>
                <a:latin typeface="Segoe UI" panose="020B0502040204020203" pitchFamily="34" charset="0"/>
                <a:ea typeface="Segoe UI" panose="020B0502040204020203" pitchFamily="34" charset="0"/>
                <a:cs typeface="Segoe UI" panose="020B0502040204020203" pitchFamily="34" charset="0"/>
              </a:rPr>
              <a:t>Brand with consistent motives: #1 brand, +36% in 4 years </a:t>
            </a:r>
            <a:endParaRPr lang="en-GB" b="1" dirty="0">
              <a:solidFill>
                <a:srgbClr val="005876"/>
              </a:solidFill>
              <a:latin typeface="Segoe UI" panose="020B0502040204020203" pitchFamily="34" charset="0"/>
              <a:ea typeface="Segoe UI" panose="020B0502040204020203" pitchFamily="34" charset="0"/>
              <a:cs typeface="Segoe UI" panose="020B0502040204020203" pitchFamily="34" charset="0"/>
            </a:endParaRPr>
          </a:p>
        </p:txBody>
      </p:sp>
      <p:pic>
        <p:nvPicPr>
          <p:cNvPr id="13" name="Picture 4" descr="Check Tick Download Png Icons - Green Tick Icon Png, Transparent Png ,  Transparent Png Image - PNGitem"/>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94490" y="5781942"/>
            <a:ext cx="263390" cy="313312"/>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2" descr="Αποτέλεσμα εικόνας για barefoot logo transparent"/>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07539" y="1205654"/>
            <a:ext cx="466154" cy="402698"/>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11"/>
          <p:cNvPicPr>
            <a:picLocks noChangeAspect="1"/>
          </p:cNvPicPr>
          <p:nvPr/>
        </p:nvPicPr>
        <p:blipFill rotWithShape="1">
          <a:blip r:embed="rId4"/>
          <a:srcRect l="9599" t="21586" r="50201" b="21853"/>
          <a:stretch/>
        </p:blipFill>
        <p:spPr>
          <a:xfrm>
            <a:off x="1603366" y="4786429"/>
            <a:ext cx="1077208" cy="852119"/>
          </a:xfrm>
          <a:prstGeom prst="rect">
            <a:avLst/>
          </a:prstGeom>
        </p:spPr>
      </p:pic>
      <p:pic>
        <p:nvPicPr>
          <p:cNvPr id="16" name="Picture 2" descr="Αποτέλεσμα εικόνας για barefoot wine advertisi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95796" y="4975683"/>
            <a:ext cx="449168" cy="673751"/>
          </a:xfrm>
          <a:prstGeom prst="rect">
            <a:avLst/>
          </a:prstGeom>
          <a:noFill/>
          <a:extLst>
            <a:ext uri="{909E8E84-426E-40DD-AFC4-6F175D3DCCD1}">
              <a14:hiddenFill xmlns:a14="http://schemas.microsoft.com/office/drawing/2010/main">
                <a:solidFill>
                  <a:srgbClr val="FFFFFF"/>
                </a:solidFill>
              </a14:hiddenFill>
            </a:ext>
          </a:extLst>
        </p:spPr>
      </p:pic>
      <p:pic>
        <p:nvPicPr>
          <p:cNvPr id="17" name="Picture 13"/>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3756607" y="2989346"/>
            <a:ext cx="801506" cy="1457648"/>
          </a:xfrm>
          <a:prstGeom prst="rect">
            <a:avLst/>
          </a:prstGeom>
        </p:spPr>
      </p:pic>
      <p:pic>
        <p:nvPicPr>
          <p:cNvPr id="18" name="Picture 14"/>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4102932" y="3080475"/>
            <a:ext cx="771697" cy="1375961"/>
          </a:xfrm>
          <a:prstGeom prst="rect">
            <a:avLst/>
          </a:prstGeom>
        </p:spPr>
      </p:pic>
      <p:pic>
        <p:nvPicPr>
          <p:cNvPr id="19" name="Picture 4" descr="Check Tick Download Png Icons - Green Tick Icon Png, Transparent Png ,  Transparent Png Image - PNGitem"/>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032047" y="5787384"/>
            <a:ext cx="263390" cy="313312"/>
          </a:xfrm>
          <a:prstGeom prst="rect">
            <a:avLst/>
          </a:prstGeom>
          <a:noFill/>
          <a:extLst>
            <a:ext uri="{909E8E84-426E-40DD-AFC4-6F175D3DCCD1}">
              <a14:hiddenFill xmlns:a14="http://schemas.microsoft.com/office/drawing/2010/main">
                <a:solidFill>
                  <a:srgbClr val="FFFFFF"/>
                </a:solidFill>
              </a14:hiddenFill>
            </a:ext>
          </a:extLst>
        </p:spPr>
      </p:pic>
      <p:pic>
        <p:nvPicPr>
          <p:cNvPr id="20" name="Picture 4" descr="Check Tick Download Png Icons - Green Tick Icon Png, Transparent Png ,  Transparent Png Image - PNGitem"/>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424057" y="5769695"/>
            <a:ext cx="263390" cy="313312"/>
          </a:xfrm>
          <a:prstGeom prst="rect">
            <a:avLst/>
          </a:prstGeom>
          <a:noFill/>
          <a:extLst>
            <a:ext uri="{909E8E84-426E-40DD-AFC4-6F175D3DCCD1}">
              <a14:hiddenFill xmlns:a14="http://schemas.microsoft.com/office/drawing/2010/main">
                <a:solidFill>
                  <a:srgbClr val="FFFFFF"/>
                </a:solidFill>
              </a14:hiddenFill>
            </a:ext>
          </a:extLst>
        </p:spPr>
      </p:pic>
      <p:pic>
        <p:nvPicPr>
          <p:cNvPr id="21" name="Picture 4" descr="Check Tick Download Png Icons - Green Tick Icon Png, Transparent Png ,  Transparent Png Image - PNGitem"/>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241848" y="5776498"/>
            <a:ext cx="263390" cy="313312"/>
          </a:xfrm>
          <a:prstGeom prst="rect">
            <a:avLst/>
          </a:prstGeom>
          <a:noFill/>
          <a:extLst>
            <a:ext uri="{909E8E84-426E-40DD-AFC4-6F175D3DCCD1}">
              <a14:hiddenFill xmlns:a14="http://schemas.microsoft.com/office/drawing/2010/main">
                <a:solidFill>
                  <a:srgbClr val="FFFFFF"/>
                </a:solidFill>
              </a14:hiddenFill>
            </a:ext>
          </a:extLst>
        </p:spPr>
      </p:pic>
      <p:pic>
        <p:nvPicPr>
          <p:cNvPr id="22" name="Picture 4" descr="Check Tick Download Png Icons - Green Tick Icon Png, Transparent Png ,  Transparent Png Image - PNGitem"/>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373963" y="5765613"/>
            <a:ext cx="263390" cy="313312"/>
          </a:xfrm>
          <a:prstGeom prst="rect">
            <a:avLst/>
          </a:prstGeom>
          <a:noFill/>
          <a:extLst>
            <a:ext uri="{909E8E84-426E-40DD-AFC4-6F175D3DCCD1}">
              <a14:hiddenFill xmlns:a14="http://schemas.microsoft.com/office/drawing/2010/main">
                <a:solidFill>
                  <a:srgbClr val="FFFFFF"/>
                </a:solidFill>
              </a14:hiddenFill>
            </a:ext>
          </a:extLst>
        </p:spPr>
      </p:pic>
      <p:pic>
        <p:nvPicPr>
          <p:cNvPr id="23" name="Picture 4" descr="Check Tick Download Png Icons - Green Tick Icon Png, Transparent Png ,  Transparent Png Image - PNGitem"/>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560508" y="5787384"/>
            <a:ext cx="263390" cy="313312"/>
          </a:xfrm>
          <a:prstGeom prst="rect">
            <a:avLst/>
          </a:prstGeom>
          <a:noFill/>
          <a:extLst>
            <a:ext uri="{909E8E84-426E-40DD-AFC4-6F175D3DCCD1}">
              <a14:hiddenFill xmlns:a14="http://schemas.microsoft.com/office/drawing/2010/main">
                <a:solidFill>
                  <a:srgbClr val="FFFFFF"/>
                </a:solidFill>
              </a14:hiddenFill>
            </a:ext>
          </a:extLst>
        </p:spPr>
      </p:pic>
      <p:pic>
        <p:nvPicPr>
          <p:cNvPr id="24" name="Picture 20"/>
          <p:cNvPicPr>
            <a:picLocks noChangeAspect="1"/>
          </p:cNvPicPr>
          <p:nvPr/>
        </p:nvPicPr>
        <p:blipFill rotWithShape="1">
          <a:blip r:embed="rId8"/>
          <a:srcRect t="27714" r="5714" b="9610"/>
          <a:stretch/>
        </p:blipFill>
        <p:spPr>
          <a:xfrm>
            <a:off x="4967054" y="4786429"/>
            <a:ext cx="2278499" cy="851560"/>
          </a:xfrm>
          <a:prstGeom prst="rect">
            <a:avLst/>
          </a:prstGeom>
        </p:spPr>
      </p:pic>
      <p:pic>
        <p:nvPicPr>
          <p:cNvPr id="25" name="Picture 2" descr="Barefoot Bubbly by Sam Bledsoe at Coroflot.com">
            <a:extLst>
              <a:ext uri="{FF2B5EF4-FFF2-40B4-BE49-F238E27FC236}">
                <a16:creationId xmlns:a16="http://schemas.microsoft.com/office/drawing/2014/main" id="{3BEEA117-DD5C-4942-BA37-AB60A78E94BD}"/>
              </a:ext>
            </a:extLst>
          </p:cNvPr>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4967054" y="3280317"/>
            <a:ext cx="1012338" cy="1309372"/>
          </a:xfrm>
          <a:prstGeom prst="rect">
            <a:avLst/>
          </a:prstGeom>
          <a:noFill/>
          <a:extLst>
            <a:ext uri="{909E8E84-426E-40DD-AFC4-6F175D3DCCD1}">
              <a14:hiddenFill xmlns:a14="http://schemas.microsoft.com/office/drawing/2010/main">
                <a:solidFill>
                  <a:srgbClr val="FFFFFF"/>
                </a:solidFill>
              </a14:hiddenFill>
            </a:ext>
          </a:extLst>
        </p:spPr>
      </p:pic>
      <p:pic>
        <p:nvPicPr>
          <p:cNvPr id="26" name="Picture 2" descr="Αποτέλεσμα εικόνας για barefoot wine advertising"/>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3800333" y="4975683"/>
            <a:ext cx="1043714" cy="694360"/>
          </a:xfrm>
          <a:prstGeom prst="rect">
            <a:avLst/>
          </a:prstGeom>
          <a:noFill/>
          <a:extLst>
            <a:ext uri="{909E8E84-426E-40DD-AFC4-6F175D3DCCD1}">
              <a14:hiddenFill xmlns:a14="http://schemas.microsoft.com/office/drawing/2010/main">
                <a:solidFill>
                  <a:srgbClr val="FFFFFF"/>
                </a:solidFill>
              </a14:hiddenFill>
            </a:ext>
          </a:extLst>
        </p:spPr>
      </p:pic>
      <p:pic>
        <p:nvPicPr>
          <p:cNvPr id="27" name="Picture 2" descr="Αποτέλεσμα εικόνας για barefoot wine advertising"/>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1629774" y="3189477"/>
            <a:ext cx="1034055" cy="1552469"/>
          </a:xfrm>
          <a:prstGeom prst="rect">
            <a:avLst/>
          </a:prstGeom>
          <a:noFill/>
          <a:extLst>
            <a:ext uri="{909E8E84-426E-40DD-AFC4-6F175D3DCCD1}">
              <a14:hiddenFill xmlns:a14="http://schemas.microsoft.com/office/drawing/2010/main">
                <a:solidFill>
                  <a:srgbClr val="FFFFFF"/>
                </a:solidFill>
              </a14:hiddenFill>
            </a:ext>
          </a:extLst>
        </p:spPr>
      </p:pic>
      <p:pic>
        <p:nvPicPr>
          <p:cNvPr id="28" name="Picture 4" descr="Αποτέλεσμα εικόνας για barefoot wine moscato glass bottle transparent"/>
          <p:cNvPicPr>
            <a:picLocks noChangeAspect="1" noChangeArrowheads="1"/>
          </p:cNvPicPr>
          <p:nvPr/>
        </p:nvPicPr>
        <p:blipFill>
          <a:blip r:embed="rId12" cstate="print">
            <a:extLst>
              <a:ext uri="{28A0092B-C50C-407E-A947-70E740481C1C}">
                <a14:useLocalDpi xmlns:a14="http://schemas.microsoft.com/office/drawing/2010/main" val="0"/>
              </a:ext>
            </a:extLst>
          </a:blip>
          <a:srcRect/>
          <a:stretch>
            <a:fillRect/>
          </a:stretch>
        </p:blipFill>
        <p:spPr bwMode="auto">
          <a:xfrm>
            <a:off x="7502128" y="2945080"/>
            <a:ext cx="780490" cy="1979843"/>
          </a:xfrm>
          <a:prstGeom prst="rect">
            <a:avLst/>
          </a:prstGeom>
          <a:noFill/>
          <a:extLst>
            <a:ext uri="{909E8E84-426E-40DD-AFC4-6F175D3DCCD1}">
              <a14:hiddenFill xmlns:a14="http://schemas.microsoft.com/office/drawing/2010/main">
                <a:solidFill>
                  <a:srgbClr val="FFFFFF"/>
                </a:solidFill>
              </a14:hiddenFill>
            </a:ext>
          </a:extLst>
        </p:spPr>
      </p:pic>
      <p:pic>
        <p:nvPicPr>
          <p:cNvPr id="29" name="Picture 8" descr="Αποτέλεσμα εικόνας για red x sign transparent"/>
          <p:cNvPicPr>
            <a:picLocks noChangeAspect="1" noChangeArrowheads="1"/>
          </p:cNvPicPr>
          <p:nvPr/>
        </p:nvPicPr>
        <p:blipFill>
          <a:blip r:embed="rId13" cstate="print">
            <a:extLst>
              <a:ext uri="{28A0092B-C50C-407E-A947-70E740481C1C}">
                <a14:useLocalDpi xmlns:a14="http://schemas.microsoft.com/office/drawing/2010/main" val="0"/>
              </a:ext>
            </a:extLst>
          </a:blip>
          <a:srcRect/>
          <a:stretch>
            <a:fillRect/>
          </a:stretch>
        </p:blipFill>
        <p:spPr bwMode="auto">
          <a:xfrm>
            <a:off x="7429320" y="4917861"/>
            <a:ext cx="1037065" cy="103706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05167480"/>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id="{9D798D35-01A5-4188-B24E-850ECB05ECC6}"/>
              </a:ext>
            </a:extLst>
          </p:cNvPr>
          <p:cNvSpPr txBox="1"/>
          <p:nvPr/>
        </p:nvSpPr>
        <p:spPr>
          <a:xfrm>
            <a:off x="1140178" y="2448147"/>
            <a:ext cx="6874932" cy="1815882"/>
          </a:xfrm>
          <a:prstGeom prst="rect">
            <a:avLst/>
          </a:prstGeom>
          <a:noFill/>
        </p:spPr>
        <p:txBody>
          <a:bodyPr wrap="square" rtlCol="0">
            <a:spAutoFit/>
          </a:bodyPr>
          <a:lstStyle/>
          <a:p>
            <a:pPr algn="ctr"/>
            <a:r>
              <a:rPr lang="el-GR" sz="2800" dirty="0">
                <a:latin typeface="Segoe UI" panose="020B0502040204020203" pitchFamily="34" charset="0"/>
                <a:ea typeface="Segoe UI" panose="020B0502040204020203" pitchFamily="34" charset="0"/>
                <a:cs typeface="Segoe UI" panose="020B0502040204020203" pitchFamily="34" charset="0"/>
              </a:rPr>
              <a:t>Αντίθετα</a:t>
            </a:r>
            <a:r>
              <a:rPr lang="en-US" sz="2800" dirty="0">
                <a:latin typeface="Segoe UI" panose="020B0502040204020203" pitchFamily="34" charset="0"/>
                <a:ea typeface="Segoe UI" panose="020B0502040204020203" pitchFamily="34" charset="0"/>
                <a:cs typeface="Segoe UI" panose="020B0502040204020203" pitchFamily="34" charset="0"/>
              </a:rPr>
              <a:t>,</a:t>
            </a:r>
            <a:r>
              <a:rPr lang="el-GR" sz="2800" dirty="0">
                <a:latin typeface="Segoe UI" panose="020B0502040204020203" pitchFamily="34" charset="0"/>
                <a:ea typeface="Segoe UI" panose="020B0502040204020203" pitchFamily="34" charset="0"/>
                <a:cs typeface="Segoe UI" panose="020B0502040204020203" pitchFamily="34" charset="0"/>
              </a:rPr>
              <a:t> μάρκες που δεν έχουν ένα ξεκάθαρο κίνητρο που να ακολουθούν με συνέπεια συχνά άγονται και φέρονται μέχρι να εξαφανιστούν </a:t>
            </a:r>
            <a:endParaRPr lang="en-US" sz="2800" dirty="0">
              <a:latin typeface="Segoe UI" panose="020B0502040204020203" pitchFamily="34" charset="0"/>
              <a:ea typeface="Segoe UI" panose="020B0502040204020203" pitchFamily="34" charset="0"/>
              <a:cs typeface="Segoe UI" panose="020B0502040204020203" pitchFamily="34" charset="0"/>
            </a:endParaRPr>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99909" y="862823"/>
            <a:ext cx="2271891" cy="321284"/>
          </a:xfrm>
          <a:prstGeom prst="rect">
            <a:avLst/>
          </a:prstGeom>
        </p:spPr>
      </p:pic>
    </p:spTree>
    <p:extLst>
      <p:ext uri="{BB962C8B-B14F-4D97-AF65-F5344CB8AC3E}">
        <p14:creationId xmlns:p14="http://schemas.microsoft.com/office/powerpoint/2010/main" val="1513263719"/>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p:cNvPicPr>
            <a:picLocks noChangeAspect="1"/>
          </p:cNvPicPr>
          <p:nvPr/>
        </p:nvPicPr>
        <p:blipFill>
          <a:blip r:embed="rId2">
            <a:clrChange>
              <a:clrFrom>
                <a:srgbClr val="FFFFFF"/>
              </a:clrFrom>
              <a:clrTo>
                <a:srgbClr val="FFFFFF">
                  <a:alpha val="0"/>
                </a:srgbClr>
              </a:clrTo>
            </a:clrChange>
          </a:blip>
          <a:stretch>
            <a:fillRect/>
          </a:stretch>
        </p:blipFill>
        <p:spPr>
          <a:xfrm>
            <a:off x="0" y="1717010"/>
            <a:ext cx="9144000" cy="5140990"/>
          </a:xfrm>
          <a:prstGeom prst="rect">
            <a:avLst/>
          </a:prstGeom>
        </p:spPr>
      </p:pic>
      <p:sp>
        <p:nvSpPr>
          <p:cNvPr id="5" name="TextBox 4">
            <a:extLst>
              <a:ext uri="{FF2B5EF4-FFF2-40B4-BE49-F238E27FC236}">
                <a16:creationId xmlns:a16="http://schemas.microsoft.com/office/drawing/2014/main" id="{9D798D35-01A5-4188-B24E-850ECB05ECC6}"/>
              </a:ext>
            </a:extLst>
          </p:cNvPr>
          <p:cNvSpPr txBox="1"/>
          <p:nvPr/>
        </p:nvSpPr>
        <p:spPr>
          <a:xfrm>
            <a:off x="579653" y="194113"/>
            <a:ext cx="6882303" cy="1384995"/>
          </a:xfrm>
          <a:prstGeom prst="rect">
            <a:avLst/>
          </a:prstGeom>
          <a:noFill/>
        </p:spPr>
        <p:txBody>
          <a:bodyPr wrap="square" rtlCol="0">
            <a:spAutoFit/>
          </a:bodyPr>
          <a:lstStyle/>
          <a:p>
            <a:r>
              <a:rPr lang="el-GR" sz="2800" dirty="0">
                <a:latin typeface="Segoe UI" panose="020B0502040204020203" pitchFamily="34" charset="0"/>
                <a:ea typeface="Segoe UI" panose="020B0502040204020203" pitchFamily="34" charset="0"/>
                <a:cs typeface="Segoe UI" panose="020B0502040204020203" pitchFamily="34" charset="0"/>
              </a:rPr>
              <a:t>Η μάρκα που δεν έχει ξεκάθαρη στρατηγική για το νόημα που προσφέρει παραγκωνίζεται μέσα στον ανταγωνισμό</a:t>
            </a:r>
            <a:endParaRPr lang="en-US" sz="2800" dirty="0">
              <a:latin typeface="Segoe UI" panose="020B0502040204020203" pitchFamily="34" charset="0"/>
              <a:ea typeface="Segoe UI" panose="020B0502040204020203" pitchFamily="34" charset="0"/>
              <a:cs typeface="Segoe UI" panose="020B0502040204020203" pitchFamily="34" charset="0"/>
            </a:endParaRPr>
          </a:p>
        </p:txBody>
      </p:sp>
    </p:spTree>
    <p:extLst>
      <p:ext uri="{BB962C8B-B14F-4D97-AF65-F5344CB8AC3E}">
        <p14:creationId xmlns:p14="http://schemas.microsoft.com/office/powerpoint/2010/main" val="4094200931"/>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D798D35-01A5-4188-B24E-850ECB05ECC6}"/>
              </a:ext>
            </a:extLst>
          </p:cNvPr>
          <p:cNvSpPr txBox="1"/>
          <p:nvPr/>
        </p:nvSpPr>
        <p:spPr>
          <a:xfrm>
            <a:off x="0" y="2559423"/>
            <a:ext cx="9144000" cy="954107"/>
          </a:xfrm>
          <a:prstGeom prst="rect">
            <a:avLst/>
          </a:prstGeom>
          <a:noFill/>
        </p:spPr>
        <p:txBody>
          <a:bodyPr wrap="square" rtlCol="0">
            <a:spAutoFit/>
          </a:bodyPr>
          <a:lstStyle/>
          <a:p>
            <a:pPr algn="ctr"/>
            <a:r>
              <a:rPr lang="el-GR" sz="2800" dirty="0">
                <a:latin typeface="Segoe UI" panose="020B0502040204020203" pitchFamily="34" charset="0"/>
                <a:ea typeface="Segoe UI" panose="020B0502040204020203" pitchFamily="34" charset="0"/>
                <a:cs typeface="Segoe UI" panose="020B0502040204020203" pitchFamily="34" charset="0"/>
              </a:rPr>
              <a:t>ΑΣΚΗΣΗ</a:t>
            </a:r>
            <a:r>
              <a:rPr lang="en-US" sz="2800" dirty="0">
                <a:latin typeface="Segoe UI" panose="020B0502040204020203" pitchFamily="34" charset="0"/>
                <a:ea typeface="Segoe UI" panose="020B0502040204020203" pitchFamily="34" charset="0"/>
                <a:cs typeface="Segoe UI" panose="020B0502040204020203" pitchFamily="34" charset="0"/>
              </a:rPr>
              <a:t>: </a:t>
            </a:r>
            <a:endParaRPr lang="el-GR" sz="2800" dirty="0">
              <a:latin typeface="Segoe UI" panose="020B0502040204020203" pitchFamily="34" charset="0"/>
              <a:ea typeface="Segoe UI" panose="020B0502040204020203" pitchFamily="34" charset="0"/>
              <a:cs typeface="Segoe UI" panose="020B0502040204020203" pitchFamily="34" charset="0"/>
            </a:endParaRPr>
          </a:p>
          <a:p>
            <a:pPr algn="ctr"/>
            <a:r>
              <a:rPr lang="el-GR" sz="2800" dirty="0">
                <a:latin typeface="Segoe UI" panose="020B0502040204020203" pitchFamily="34" charset="0"/>
                <a:ea typeface="Segoe UI" panose="020B0502040204020203" pitchFamily="34" charset="0"/>
                <a:cs typeface="Segoe UI" panose="020B0502040204020203" pitchFamily="34" charset="0"/>
              </a:rPr>
              <a:t>ΠΟΙΟ ΕΙΝΑΙ ΤΟ ΚΑΛΥΤΕΡΟ ΚΡΑΣΙ ΣΤΟΝ ΚΟΣΜΟ? </a:t>
            </a:r>
            <a:endParaRPr lang="en-US" sz="2800" dirty="0">
              <a:latin typeface="Segoe UI" panose="020B0502040204020203" pitchFamily="34" charset="0"/>
              <a:ea typeface="Segoe UI" panose="020B0502040204020203" pitchFamily="34" charset="0"/>
              <a:cs typeface="Segoe UI" panose="020B0502040204020203" pitchFamily="34" charset="0"/>
            </a:endParaRP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99909" y="862823"/>
            <a:ext cx="2271891" cy="321284"/>
          </a:xfrm>
          <a:prstGeom prst="rect">
            <a:avLst/>
          </a:prstGeom>
        </p:spPr>
      </p:pic>
    </p:spTree>
    <p:extLst>
      <p:ext uri="{BB962C8B-B14F-4D97-AF65-F5344CB8AC3E}">
        <p14:creationId xmlns:p14="http://schemas.microsoft.com/office/powerpoint/2010/main" val="4215528874"/>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9D798D35-01A5-4188-B24E-850ECB05ECC6}"/>
              </a:ext>
            </a:extLst>
          </p:cNvPr>
          <p:cNvSpPr txBox="1"/>
          <p:nvPr/>
        </p:nvSpPr>
        <p:spPr>
          <a:xfrm>
            <a:off x="541868" y="2116738"/>
            <a:ext cx="8139288" cy="2677656"/>
          </a:xfrm>
          <a:prstGeom prst="rect">
            <a:avLst/>
          </a:prstGeom>
          <a:noFill/>
        </p:spPr>
        <p:txBody>
          <a:bodyPr wrap="square" rtlCol="0">
            <a:spAutoFit/>
          </a:bodyPr>
          <a:lstStyle/>
          <a:p>
            <a:pPr algn="ctr"/>
            <a:r>
              <a:rPr lang="el-GR" sz="2800" dirty="0">
                <a:latin typeface="Segoe UI" panose="020B0502040204020203" pitchFamily="34" charset="0"/>
                <a:ea typeface="Segoe UI" panose="020B0502040204020203" pitchFamily="34" charset="0"/>
                <a:cs typeface="Segoe UI" panose="020B0502040204020203" pitchFamily="34" charset="0"/>
              </a:rPr>
              <a:t>Αν φτιάχνουμε ένα κρασί για εμάς και τους φίλους μας, το καλύτερο κρασί είναι αυτό που μας αρέσει περισσότερο. </a:t>
            </a:r>
            <a:endParaRPr lang="en-US" sz="2800" dirty="0">
              <a:latin typeface="Segoe UI" panose="020B0502040204020203" pitchFamily="34" charset="0"/>
              <a:ea typeface="Segoe UI" panose="020B0502040204020203" pitchFamily="34" charset="0"/>
              <a:cs typeface="Segoe UI" panose="020B0502040204020203" pitchFamily="34" charset="0"/>
            </a:endParaRPr>
          </a:p>
          <a:p>
            <a:pPr algn="ctr"/>
            <a:r>
              <a:rPr lang="el-GR" sz="2800" dirty="0">
                <a:latin typeface="Segoe UI" panose="020B0502040204020203" pitchFamily="34" charset="0"/>
                <a:ea typeface="Segoe UI" panose="020B0502040204020203" pitchFamily="34" charset="0"/>
                <a:cs typeface="Segoe UI" panose="020B0502040204020203" pitchFamily="34" charset="0"/>
              </a:rPr>
              <a:t>Αν φτιάχνουμε ένα κρασί για να το πουλήσουμε, το καλύτερο κρασί είναι αυτό που αρέσει στους περισσότερους. </a:t>
            </a:r>
            <a:endParaRPr lang="en-US" sz="2800" dirty="0">
              <a:latin typeface="Segoe UI" panose="020B0502040204020203" pitchFamily="34" charset="0"/>
              <a:ea typeface="Segoe UI" panose="020B0502040204020203" pitchFamily="34" charset="0"/>
              <a:cs typeface="Segoe UI" panose="020B0502040204020203" pitchFamily="34" charset="0"/>
            </a:endParaRPr>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99909" y="862823"/>
            <a:ext cx="2271891" cy="321284"/>
          </a:xfrm>
          <a:prstGeom prst="rect">
            <a:avLst/>
          </a:prstGeom>
        </p:spPr>
      </p:pic>
    </p:spTree>
    <p:extLst>
      <p:ext uri="{BB962C8B-B14F-4D97-AF65-F5344CB8AC3E}">
        <p14:creationId xmlns:p14="http://schemas.microsoft.com/office/powerpoint/2010/main" val="32558765"/>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D798D35-01A5-4188-B24E-850ECB05ECC6}"/>
              </a:ext>
            </a:extLst>
          </p:cNvPr>
          <p:cNvSpPr txBox="1"/>
          <p:nvPr/>
        </p:nvSpPr>
        <p:spPr>
          <a:xfrm>
            <a:off x="0" y="2943249"/>
            <a:ext cx="9144000" cy="584775"/>
          </a:xfrm>
          <a:prstGeom prst="rect">
            <a:avLst/>
          </a:prstGeom>
          <a:noFill/>
        </p:spPr>
        <p:txBody>
          <a:bodyPr wrap="square" rtlCol="0">
            <a:spAutoFit/>
          </a:bodyPr>
          <a:lstStyle/>
          <a:p>
            <a:pPr algn="ctr"/>
            <a:r>
              <a:rPr lang="el-GR" sz="3200" dirty="0">
                <a:latin typeface="Segoe UI" panose="020B0502040204020203" pitchFamily="34" charset="0"/>
                <a:ea typeface="Segoe UI" panose="020B0502040204020203" pitchFamily="34" charset="0"/>
                <a:cs typeface="Segoe UI" panose="020B0502040204020203" pitchFamily="34" charset="0"/>
              </a:rPr>
              <a:t>Ποια είναι τα κίνητρα αγοράς του κρασιού</a:t>
            </a:r>
            <a:r>
              <a:rPr lang="en-US" sz="3200" dirty="0">
                <a:latin typeface="Segoe UI" panose="020B0502040204020203" pitchFamily="34" charset="0"/>
                <a:ea typeface="Segoe UI" panose="020B0502040204020203" pitchFamily="34" charset="0"/>
                <a:cs typeface="Segoe UI" panose="020B0502040204020203" pitchFamily="34" charset="0"/>
              </a:rPr>
              <a:t>;</a:t>
            </a: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99909" y="862823"/>
            <a:ext cx="2271891" cy="321284"/>
          </a:xfrm>
          <a:prstGeom prst="rect">
            <a:avLst/>
          </a:prstGeom>
        </p:spPr>
      </p:pic>
    </p:spTree>
    <p:extLst>
      <p:ext uri="{BB962C8B-B14F-4D97-AF65-F5344CB8AC3E}">
        <p14:creationId xmlns:p14="http://schemas.microsoft.com/office/powerpoint/2010/main" val="1240608659"/>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1"/>
          <p:cNvPicPr>
            <a:picLocks noChangeAspect="1"/>
          </p:cNvPicPr>
          <p:nvPr/>
        </p:nvPicPr>
        <p:blipFill>
          <a:blip r:embed="rId2">
            <a:clrChange>
              <a:clrFrom>
                <a:srgbClr val="FFFFFF"/>
              </a:clrFrom>
              <a:clrTo>
                <a:srgbClr val="FFFFFF">
                  <a:alpha val="0"/>
                </a:srgbClr>
              </a:clrTo>
            </a:clrChange>
          </a:blip>
          <a:stretch>
            <a:fillRect/>
          </a:stretch>
        </p:blipFill>
        <p:spPr>
          <a:xfrm>
            <a:off x="0" y="1367055"/>
            <a:ext cx="9144000" cy="5140990"/>
          </a:xfrm>
          <a:prstGeom prst="rect">
            <a:avLst/>
          </a:prstGeom>
        </p:spPr>
      </p:pic>
      <p:sp>
        <p:nvSpPr>
          <p:cNvPr id="6" name="TextBox 5"/>
          <p:cNvSpPr txBox="1"/>
          <p:nvPr/>
        </p:nvSpPr>
        <p:spPr>
          <a:xfrm>
            <a:off x="1835854" y="1184107"/>
            <a:ext cx="5481116" cy="461665"/>
          </a:xfrm>
          <a:prstGeom prst="rect">
            <a:avLst/>
          </a:prstGeom>
          <a:noFill/>
        </p:spPr>
        <p:txBody>
          <a:bodyPr wrap="none" rtlCol="0">
            <a:spAutoFit/>
          </a:bodyPr>
          <a:lstStyle/>
          <a:p>
            <a:r>
              <a:rPr lang="el-GR" sz="2400" dirty="0">
                <a:latin typeface="Segoe UI" panose="020B0502040204020203" pitchFamily="34" charset="0"/>
                <a:ea typeface="Segoe UI" panose="020B0502040204020203" pitchFamily="34" charset="0"/>
                <a:cs typeface="Segoe UI" panose="020B0502040204020203" pitchFamily="34" charset="0"/>
              </a:rPr>
              <a:t>Τα βαθύτερα κίνητρα αγοράς κρασιού</a:t>
            </a:r>
            <a:endParaRPr lang="en-GB" sz="2400" dirty="0">
              <a:latin typeface="Segoe UI" panose="020B0502040204020203" pitchFamily="34" charset="0"/>
              <a:ea typeface="Segoe UI" panose="020B0502040204020203" pitchFamily="34" charset="0"/>
              <a:cs typeface="Segoe UI" panose="020B0502040204020203" pitchFamily="34" charset="0"/>
            </a:endParaRPr>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99909" y="862823"/>
            <a:ext cx="2271891" cy="321284"/>
          </a:xfrm>
          <a:prstGeom prst="rect">
            <a:avLst/>
          </a:prstGeom>
        </p:spPr>
      </p:pic>
    </p:spTree>
    <p:extLst>
      <p:ext uri="{BB962C8B-B14F-4D97-AF65-F5344CB8AC3E}">
        <p14:creationId xmlns:p14="http://schemas.microsoft.com/office/powerpoint/2010/main" val="2873219190"/>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5">
            <a:extLst>
              <a:ext uri="{FF2B5EF4-FFF2-40B4-BE49-F238E27FC236}">
                <a16:creationId xmlns:a16="http://schemas.microsoft.com/office/drawing/2014/main" id="{938F80DB-F033-F140-9940-E1D218FC8F25}"/>
              </a:ext>
            </a:extLst>
          </p:cNvPr>
          <p:cNvPicPr>
            <a:picLocks noChangeAspect="1"/>
          </p:cNvPicPr>
          <p:nvPr/>
        </p:nvPicPr>
        <p:blipFill>
          <a:blip r:embed="rId2"/>
          <a:stretch>
            <a:fillRect/>
          </a:stretch>
        </p:blipFill>
        <p:spPr>
          <a:xfrm>
            <a:off x="0" y="0"/>
            <a:ext cx="9144000" cy="6858000"/>
          </a:xfrm>
          <a:prstGeom prst="rect">
            <a:avLst/>
          </a:prstGeom>
        </p:spPr>
      </p:pic>
      <p:sp>
        <p:nvSpPr>
          <p:cNvPr id="5" name="TextBox 4"/>
          <p:cNvSpPr txBox="1"/>
          <p:nvPr/>
        </p:nvSpPr>
        <p:spPr>
          <a:xfrm>
            <a:off x="1320821" y="1181806"/>
            <a:ext cx="6502357" cy="461665"/>
          </a:xfrm>
          <a:prstGeom prst="rect">
            <a:avLst/>
          </a:prstGeom>
          <a:noFill/>
        </p:spPr>
        <p:txBody>
          <a:bodyPr wrap="none" rtlCol="0">
            <a:spAutoFit/>
          </a:bodyPr>
          <a:lstStyle/>
          <a:p>
            <a:r>
              <a:rPr lang="el-GR" sz="2400" dirty="0">
                <a:latin typeface="Segoe UI" panose="020B0502040204020203" pitchFamily="34" charset="0"/>
                <a:ea typeface="Segoe UI" panose="020B0502040204020203" pitchFamily="34" charset="0"/>
                <a:cs typeface="Segoe UI" panose="020B0502040204020203" pitchFamily="34" charset="0"/>
              </a:rPr>
              <a:t>Τα βαθύτερα κίνητρα αγοράς αποσταγμάτων</a:t>
            </a:r>
            <a:endParaRPr lang="en-GB" sz="2400" dirty="0">
              <a:latin typeface="Segoe UI" panose="020B0502040204020203" pitchFamily="34" charset="0"/>
              <a:ea typeface="Segoe UI" panose="020B0502040204020203" pitchFamily="34" charset="0"/>
              <a:cs typeface="Segoe UI" panose="020B0502040204020203" pitchFamily="34" charset="0"/>
            </a:endParaRPr>
          </a:p>
        </p:txBody>
      </p:sp>
      <p:pic>
        <p:nvPicPr>
          <p:cNvPr id="6" name="Picture 3"/>
          <p:cNvPicPr>
            <a:picLocks noChangeAspect="1"/>
          </p:cNvPicPr>
          <p:nvPr/>
        </p:nvPicPr>
        <p:blipFill>
          <a:blip r:embed="rId3">
            <a:clrChange>
              <a:clrFrom>
                <a:srgbClr val="FFFFFF"/>
              </a:clrFrom>
              <a:clrTo>
                <a:srgbClr val="FFFFFF">
                  <a:alpha val="0"/>
                </a:srgbClr>
              </a:clrTo>
            </a:clrChange>
          </a:blip>
          <a:stretch>
            <a:fillRect/>
          </a:stretch>
        </p:blipFill>
        <p:spPr>
          <a:xfrm>
            <a:off x="0" y="1344473"/>
            <a:ext cx="9144000" cy="5140990"/>
          </a:xfrm>
          <a:prstGeom prst="rect">
            <a:avLst/>
          </a:prstGeom>
        </p:spPr>
      </p:pic>
      <p:pic>
        <p:nvPicPr>
          <p:cNvPr id="7" name="Picture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99909" y="862823"/>
            <a:ext cx="2271891" cy="321284"/>
          </a:xfrm>
          <a:prstGeom prst="rect">
            <a:avLst/>
          </a:prstGeom>
        </p:spPr>
      </p:pic>
    </p:spTree>
    <p:extLst>
      <p:ext uri="{BB962C8B-B14F-4D97-AF65-F5344CB8AC3E}">
        <p14:creationId xmlns:p14="http://schemas.microsoft.com/office/powerpoint/2010/main" val="3839999174"/>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5">
            <a:extLst>
              <a:ext uri="{FF2B5EF4-FFF2-40B4-BE49-F238E27FC236}">
                <a16:creationId xmlns:a16="http://schemas.microsoft.com/office/drawing/2014/main" id="{938F80DB-F033-F140-9940-E1D218FC8F25}"/>
              </a:ext>
            </a:extLst>
          </p:cNvPr>
          <p:cNvPicPr>
            <a:picLocks noChangeAspect="1"/>
          </p:cNvPicPr>
          <p:nvPr/>
        </p:nvPicPr>
        <p:blipFill>
          <a:blip r:embed="rId2"/>
          <a:stretch>
            <a:fillRect/>
          </a:stretch>
        </p:blipFill>
        <p:spPr>
          <a:xfrm>
            <a:off x="0" y="0"/>
            <a:ext cx="9144000" cy="6858000"/>
          </a:xfrm>
          <a:prstGeom prst="rect">
            <a:avLst/>
          </a:prstGeom>
        </p:spPr>
      </p:pic>
      <p:sp>
        <p:nvSpPr>
          <p:cNvPr id="5" name="TextBox 4"/>
          <p:cNvSpPr txBox="1"/>
          <p:nvPr/>
        </p:nvSpPr>
        <p:spPr>
          <a:xfrm>
            <a:off x="1833846" y="1264962"/>
            <a:ext cx="5476307" cy="461665"/>
          </a:xfrm>
          <a:prstGeom prst="rect">
            <a:avLst/>
          </a:prstGeom>
          <a:noFill/>
        </p:spPr>
        <p:txBody>
          <a:bodyPr wrap="none" rtlCol="0">
            <a:spAutoFit/>
          </a:bodyPr>
          <a:lstStyle/>
          <a:p>
            <a:pPr algn="ctr"/>
            <a:r>
              <a:rPr lang="el-GR" sz="2400" dirty="0">
                <a:latin typeface="Segoe UI" panose="020B0502040204020203" pitchFamily="34" charset="0"/>
                <a:ea typeface="Segoe UI" panose="020B0502040204020203" pitchFamily="34" charset="0"/>
                <a:cs typeface="Segoe UI" panose="020B0502040204020203" pitchFamily="34" charset="0"/>
              </a:rPr>
              <a:t>Τα βαθύτερα κίνητρα αγοράς μπύρας </a:t>
            </a:r>
            <a:endParaRPr lang="en-GB" sz="2400" dirty="0">
              <a:latin typeface="Segoe UI" panose="020B0502040204020203" pitchFamily="34" charset="0"/>
              <a:ea typeface="Segoe UI" panose="020B0502040204020203" pitchFamily="34" charset="0"/>
              <a:cs typeface="Segoe UI" panose="020B0502040204020203" pitchFamily="34" charset="0"/>
            </a:endParaRPr>
          </a:p>
        </p:txBody>
      </p:sp>
      <p:pic>
        <p:nvPicPr>
          <p:cNvPr id="6" name="Picture 1"/>
          <p:cNvPicPr>
            <a:picLocks noChangeAspect="1"/>
          </p:cNvPicPr>
          <p:nvPr/>
        </p:nvPicPr>
        <p:blipFill>
          <a:blip r:embed="rId3">
            <a:clrChange>
              <a:clrFrom>
                <a:srgbClr val="FFFFFF"/>
              </a:clrFrom>
              <a:clrTo>
                <a:srgbClr val="FFFFFF">
                  <a:alpha val="0"/>
                </a:srgbClr>
              </a:clrTo>
            </a:clrChange>
          </a:blip>
          <a:stretch>
            <a:fillRect/>
          </a:stretch>
        </p:blipFill>
        <p:spPr>
          <a:xfrm>
            <a:off x="0" y="1446076"/>
            <a:ext cx="9144000" cy="5140990"/>
          </a:xfrm>
          <a:prstGeom prst="rect">
            <a:avLst/>
          </a:prstGeom>
        </p:spPr>
      </p:pic>
      <p:pic>
        <p:nvPicPr>
          <p:cNvPr id="7" name="Picture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99909" y="862823"/>
            <a:ext cx="2271891" cy="321284"/>
          </a:xfrm>
          <a:prstGeom prst="rect">
            <a:avLst/>
          </a:prstGeom>
        </p:spPr>
      </p:pic>
    </p:spTree>
    <p:extLst>
      <p:ext uri="{BB962C8B-B14F-4D97-AF65-F5344CB8AC3E}">
        <p14:creationId xmlns:p14="http://schemas.microsoft.com/office/powerpoint/2010/main" val="2086943901"/>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2054932" y="1163212"/>
            <a:ext cx="5034135" cy="461665"/>
          </a:xfrm>
          <a:prstGeom prst="rect">
            <a:avLst/>
          </a:prstGeom>
          <a:noFill/>
        </p:spPr>
        <p:txBody>
          <a:bodyPr wrap="none" rtlCol="0">
            <a:spAutoFit/>
          </a:bodyPr>
          <a:lstStyle/>
          <a:p>
            <a:pPr algn="ctr"/>
            <a:r>
              <a:rPr lang="el-GR" sz="2400" dirty="0">
                <a:latin typeface="Segoe UI" panose="020B0502040204020203" pitchFamily="34" charset="0"/>
                <a:ea typeface="Segoe UI" panose="020B0502040204020203" pitchFamily="34" charset="0"/>
                <a:cs typeface="Segoe UI" panose="020B0502040204020203" pitchFamily="34" charset="0"/>
              </a:rPr>
              <a:t>Τα βαθύτερα κίνητρα αγοράς καφέ</a:t>
            </a:r>
            <a:endParaRPr lang="en-GB" sz="2400" dirty="0">
              <a:latin typeface="Segoe UI" panose="020B0502040204020203" pitchFamily="34" charset="0"/>
              <a:ea typeface="Segoe UI" panose="020B0502040204020203" pitchFamily="34" charset="0"/>
              <a:cs typeface="Segoe UI" panose="020B0502040204020203" pitchFamily="34" charset="0"/>
            </a:endParaRPr>
          </a:p>
        </p:txBody>
      </p:sp>
      <p:pic>
        <p:nvPicPr>
          <p:cNvPr id="6" name="Picture 3"/>
          <p:cNvPicPr>
            <a:picLocks noChangeAspect="1"/>
          </p:cNvPicPr>
          <p:nvPr/>
        </p:nvPicPr>
        <p:blipFill>
          <a:blip r:embed="rId2">
            <a:clrChange>
              <a:clrFrom>
                <a:srgbClr val="FFFFFF"/>
              </a:clrFrom>
              <a:clrTo>
                <a:srgbClr val="FFFFFF">
                  <a:alpha val="0"/>
                </a:srgbClr>
              </a:clrTo>
            </a:clrChange>
          </a:blip>
          <a:stretch>
            <a:fillRect/>
          </a:stretch>
        </p:blipFill>
        <p:spPr>
          <a:xfrm>
            <a:off x="0" y="1355762"/>
            <a:ext cx="9144000" cy="5140990"/>
          </a:xfrm>
          <a:prstGeom prst="rect">
            <a:avLst/>
          </a:prstGeom>
        </p:spPr>
      </p:pic>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99909" y="862823"/>
            <a:ext cx="2271891" cy="321284"/>
          </a:xfrm>
          <a:prstGeom prst="rect">
            <a:avLst/>
          </a:prstGeom>
        </p:spPr>
      </p:pic>
    </p:spTree>
    <p:extLst>
      <p:ext uri="{BB962C8B-B14F-4D97-AF65-F5344CB8AC3E}">
        <p14:creationId xmlns:p14="http://schemas.microsoft.com/office/powerpoint/2010/main" val="3110649613"/>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D798D35-01A5-4188-B24E-850ECB05ECC6}"/>
              </a:ext>
            </a:extLst>
          </p:cNvPr>
          <p:cNvSpPr txBox="1"/>
          <p:nvPr/>
        </p:nvSpPr>
        <p:spPr>
          <a:xfrm>
            <a:off x="0" y="2559423"/>
            <a:ext cx="9144000" cy="954107"/>
          </a:xfrm>
          <a:prstGeom prst="rect">
            <a:avLst/>
          </a:prstGeom>
          <a:noFill/>
        </p:spPr>
        <p:txBody>
          <a:bodyPr wrap="square" rtlCol="0">
            <a:spAutoFit/>
          </a:bodyPr>
          <a:lstStyle/>
          <a:p>
            <a:pPr algn="ctr"/>
            <a:r>
              <a:rPr lang="el-GR" sz="2800" dirty="0">
                <a:latin typeface="Segoe UI" panose="020B0502040204020203" pitchFamily="34" charset="0"/>
                <a:ea typeface="Segoe UI" panose="020B0502040204020203" pitchFamily="34" charset="0"/>
                <a:cs typeface="Segoe UI" panose="020B0502040204020203" pitchFamily="34" charset="0"/>
              </a:rPr>
              <a:t>ΑΣΚΗΣΗ</a:t>
            </a:r>
            <a:r>
              <a:rPr lang="en-US" sz="2800" dirty="0">
                <a:latin typeface="Segoe UI" panose="020B0502040204020203" pitchFamily="34" charset="0"/>
                <a:ea typeface="Segoe UI" panose="020B0502040204020203" pitchFamily="34" charset="0"/>
                <a:cs typeface="Segoe UI" panose="020B0502040204020203" pitchFamily="34" charset="0"/>
              </a:rPr>
              <a:t>: </a:t>
            </a:r>
            <a:endParaRPr lang="el-GR" sz="2800" dirty="0">
              <a:latin typeface="Segoe UI" panose="020B0502040204020203" pitchFamily="34" charset="0"/>
              <a:ea typeface="Segoe UI" panose="020B0502040204020203" pitchFamily="34" charset="0"/>
              <a:cs typeface="Segoe UI" panose="020B0502040204020203" pitchFamily="34" charset="0"/>
            </a:endParaRPr>
          </a:p>
          <a:p>
            <a:pPr algn="ctr"/>
            <a:r>
              <a:rPr lang="el-GR" sz="2800" dirty="0">
                <a:latin typeface="Segoe UI" panose="020B0502040204020203" pitchFamily="34" charset="0"/>
                <a:ea typeface="Segoe UI" panose="020B0502040204020203" pitchFamily="34" charset="0"/>
                <a:cs typeface="Segoe UI" panose="020B0502040204020203" pitchFamily="34" charset="0"/>
              </a:rPr>
              <a:t>ΔΗΜΙΟΥΡΓΙΑ ΝΕΑΣ ΜΑΡΚΑΣ ΚΡΑΣΙΟΥ</a:t>
            </a: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99909" y="862823"/>
            <a:ext cx="2271891" cy="321284"/>
          </a:xfrm>
          <a:prstGeom prst="rect">
            <a:avLst/>
          </a:prstGeom>
        </p:spPr>
      </p:pic>
    </p:spTree>
    <p:extLst>
      <p:ext uri="{BB962C8B-B14F-4D97-AF65-F5344CB8AC3E}">
        <p14:creationId xmlns:p14="http://schemas.microsoft.com/office/powerpoint/2010/main" val="3274414595"/>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9D798D35-01A5-4188-B24E-850ECB05ECC6}"/>
              </a:ext>
            </a:extLst>
          </p:cNvPr>
          <p:cNvSpPr txBox="1"/>
          <p:nvPr/>
        </p:nvSpPr>
        <p:spPr>
          <a:xfrm>
            <a:off x="304799" y="1779048"/>
            <a:ext cx="8568267" cy="2677656"/>
          </a:xfrm>
          <a:prstGeom prst="rect">
            <a:avLst/>
          </a:prstGeom>
          <a:noFill/>
        </p:spPr>
        <p:txBody>
          <a:bodyPr wrap="square" rtlCol="0">
            <a:spAutoFit/>
          </a:bodyPr>
          <a:lstStyle/>
          <a:p>
            <a:pPr algn="ctr"/>
            <a:endParaRPr lang="el-GR" sz="2800" dirty="0">
              <a:latin typeface="Segoe UI" panose="020B0502040204020203" pitchFamily="34" charset="0"/>
              <a:ea typeface="Segoe UI" panose="020B0502040204020203" pitchFamily="34" charset="0"/>
              <a:cs typeface="Segoe UI" panose="020B0502040204020203" pitchFamily="34" charset="0"/>
            </a:endParaRPr>
          </a:p>
          <a:p>
            <a:pPr marL="514350" indent="-514350">
              <a:buAutoNum type="arabicPeriod"/>
            </a:pPr>
            <a:r>
              <a:rPr lang="el-GR" sz="2800" dirty="0">
                <a:latin typeface="Segoe UI" panose="020B0502040204020203" pitchFamily="34" charset="0"/>
                <a:ea typeface="Segoe UI" panose="020B0502040204020203" pitchFamily="34" charset="0"/>
                <a:cs typeface="Segoe UI" panose="020B0502040204020203" pitchFamily="34" charset="0"/>
              </a:rPr>
              <a:t>Σε ποιο κίνητρο θα την τοποθετούσατε</a:t>
            </a:r>
            <a:r>
              <a:rPr lang="en-US" sz="2800" dirty="0">
                <a:latin typeface="Segoe UI" panose="020B0502040204020203" pitchFamily="34" charset="0"/>
                <a:ea typeface="Segoe UI" panose="020B0502040204020203" pitchFamily="34" charset="0"/>
                <a:cs typeface="Segoe UI" panose="020B0502040204020203" pitchFamily="34" charset="0"/>
              </a:rPr>
              <a:t>;</a:t>
            </a:r>
            <a:endParaRPr lang="el-GR" sz="2800" dirty="0">
              <a:latin typeface="Segoe UI" panose="020B0502040204020203" pitchFamily="34" charset="0"/>
              <a:ea typeface="Segoe UI" panose="020B0502040204020203" pitchFamily="34" charset="0"/>
              <a:cs typeface="Segoe UI" panose="020B0502040204020203" pitchFamily="34" charset="0"/>
            </a:endParaRPr>
          </a:p>
          <a:p>
            <a:pPr marL="514350" indent="-514350">
              <a:buAutoNum type="arabicPeriod"/>
            </a:pPr>
            <a:r>
              <a:rPr lang="el-GR" sz="2800" dirty="0">
                <a:latin typeface="Segoe UI" panose="020B0502040204020203" pitchFamily="34" charset="0"/>
                <a:ea typeface="Segoe UI" panose="020B0502040204020203" pitchFamily="34" charset="0"/>
                <a:cs typeface="Segoe UI" panose="020B0502040204020203" pitchFamily="34" charset="0"/>
              </a:rPr>
              <a:t>Ποια θα ήταν η κύρια ιδέα της</a:t>
            </a:r>
            <a:r>
              <a:rPr lang="en-US" sz="2800" dirty="0">
                <a:latin typeface="Segoe UI" panose="020B0502040204020203" pitchFamily="34" charset="0"/>
                <a:ea typeface="Segoe UI" panose="020B0502040204020203" pitchFamily="34" charset="0"/>
                <a:cs typeface="Segoe UI" panose="020B0502040204020203" pitchFamily="34" charset="0"/>
              </a:rPr>
              <a:t>;</a:t>
            </a:r>
            <a:endParaRPr lang="el-GR" sz="2800" dirty="0">
              <a:latin typeface="Segoe UI" panose="020B0502040204020203" pitchFamily="34" charset="0"/>
              <a:ea typeface="Segoe UI" panose="020B0502040204020203" pitchFamily="34" charset="0"/>
              <a:cs typeface="Segoe UI" panose="020B0502040204020203" pitchFamily="34" charset="0"/>
            </a:endParaRPr>
          </a:p>
          <a:p>
            <a:pPr marL="514350" indent="-514350">
              <a:buAutoNum type="arabicPeriod"/>
            </a:pPr>
            <a:r>
              <a:rPr lang="el-GR" sz="2800" dirty="0">
                <a:latin typeface="Segoe UI" panose="020B0502040204020203" pitchFamily="34" charset="0"/>
                <a:ea typeface="Segoe UI" panose="020B0502040204020203" pitchFamily="34" charset="0"/>
                <a:cs typeface="Segoe UI" panose="020B0502040204020203" pitchFamily="34" charset="0"/>
              </a:rPr>
              <a:t>Ποια η προσωπικότητα της</a:t>
            </a:r>
            <a:r>
              <a:rPr lang="en-US" sz="2800" dirty="0">
                <a:latin typeface="Segoe UI" panose="020B0502040204020203" pitchFamily="34" charset="0"/>
                <a:ea typeface="Segoe UI" panose="020B0502040204020203" pitchFamily="34" charset="0"/>
                <a:cs typeface="Segoe UI" panose="020B0502040204020203" pitchFamily="34" charset="0"/>
              </a:rPr>
              <a:t>;</a:t>
            </a:r>
            <a:endParaRPr lang="el-GR" sz="2800" dirty="0">
              <a:latin typeface="Segoe UI" panose="020B0502040204020203" pitchFamily="34" charset="0"/>
              <a:ea typeface="Segoe UI" panose="020B0502040204020203" pitchFamily="34" charset="0"/>
              <a:cs typeface="Segoe UI" panose="020B0502040204020203" pitchFamily="34" charset="0"/>
            </a:endParaRPr>
          </a:p>
          <a:p>
            <a:pPr marL="514350" indent="-514350">
              <a:buAutoNum type="arabicPeriod"/>
            </a:pPr>
            <a:r>
              <a:rPr lang="el-GR" sz="2800" dirty="0">
                <a:latin typeface="Segoe UI" panose="020B0502040204020203" pitchFamily="34" charset="0"/>
                <a:ea typeface="Segoe UI" panose="020B0502040204020203" pitchFamily="34" charset="0"/>
                <a:cs typeface="Segoe UI" panose="020B0502040204020203" pitchFamily="34" charset="0"/>
              </a:rPr>
              <a:t>Οι αξίες της</a:t>
            </a:r>
            <a:r>
              <a:rPr lang="en-US" sz="2800" dirty="0">
                <a:latin typeface="Segoe UI" panose="020B0502040204020203" pitchFamily="34" charset="0"/>
                <a:ea typeface="Segoe UI" panose="020B0502040204020203" pitchFamily="34" charset="0"/>
                <a:cs typeface="Segoe UI" panose="020B0502040204020203" pitchFamily="34" charset="0"/>
              </a:rPr>
              <a:t>;</a:t>
            </a:r>
            <a:endParaRPr lang="el-GR" sz="2800" dirty="0">
              <a:latin typeface="Segoe UI" panose="020B0502040204020203" pitchFamily="34" charset="0"/>
              <a:ea typeface="Segoe UI" panose="020B0502040204020203" pitchFamily="34" charset="0"/>
              <a:cs typeface="Segoe UI" panose="020B0502040204020203" pitchFamily="34" charset="0"/>
            </a:endParaRPr>
          </a:p>
          <a:p>
            <a:pPr marL="514350" indent="-514350">
              <a:buAutoNum type="arabicPeriod"/>
            </a:pPr>
            <a:r>
              <a:rPr lang="el-GR" sz="2800" dirty="0">
                <a:latin typeface="Segoe UI" panose="020B0502040204020203" pitchFamily="34" charset="0"/>
                <a:ea typeface="Segoe UI" panose="020B0502040204020203" pitchFamily="34" charset="0"/>
                <a:cs typeface="Segoe UI" panose="020B0502040204020203" pitchFamily="34" charset="0"/>
              </a:rPr>
              <a:t>Τι θα υποσχόταν στον καταναλωτή</a:t>
            </a:r>
            <a:r>
              <a:rPr lang="en-US" sz="2800" dirty="0">
                <a:latin typeface="Segoe UI" panose="020B0502040204020203" pitchFamily="34" charset="0"/>
                <a:ea typeface="Segoe UI" panose="020B0502040204020203" pitchFamily="34" charset="0"/>
                <a:cs typeface="Segoe UI" panose="020B0502040204020203" pitchFamily="34" charset="0"/>
              </a:rPr>
              <a:t>;</a:t>
            </a:r>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99909" y="862823"/>
            <a:ext cx="2271891" cy="321284"/>
          </a:xfrm>
          <a:prstGeom prst="rect">
            <a:avLst/>
          </a:prstGeom>
        </p:spPr>
      </p:pic>
    </p:spTree>
    <p:extLst>
      <p:ext uri="{BB962C8B-B14F-4D97-AF65-F5344CB8AC3E}">
        <p14:creationId xmlns:p14="http://schemas.microsoft.com/office/powerpoint/2010/main" val="2392021935"/>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96A45B-B3B4-E94D-A010-E28C3861CDDC}"/>
              </a:ext>
            </a:extLst>
          </p:cNvPr>
          <p:cNvSpPr>
            <a:spLocks noGrp="1"/>
          </p:cNvSpPr>
          <p:nvPr>
            <p:ph type="ctrTitle"/>
          </p:nvPr>
        </p:nvSpPr>
        <p:spPr/>
        <p:txBody>
          <a:bodyPr/>
          <a:lstStyle/>
          <a:p>
            <a:endParaRPr lang="en-US"/>
          </a:p>
        </p:txBody>
      </p:sp>
      <p:sp>
        <p:nvSpPr>
          <p:cNvPr id="3" name="Subtitle 2">
            <a:extLst>
              <a:ext uri="{FF2B5EF4-FFF2-40B4-BE49-F238E27FC236}">
                <a16:creationId xmlns:a16="http://schemas.microsoft.com/office/drawing/2014/main" id="{AA104DEF-4EFD-0643-8719-A242CDB66E20}"/>
              </a:ext>
            </a:extLst>
          </p:cNvPr>
          <p:cNvSpPr>
            <a:spLocks noGrp="1"/>
          </p:cNvSpPr>
          <p:nvPr>
            <p:ph type="subTitle" idx="1"/>
          </p:nvPr>
        </p:nvSpPr>
        <p:spPr/>
        <p:txBody>
          <a:bodyPr/>
          <a:lstStyle/>
          <a:p>
            <a:endParaRPr lang="en-US"/>
          </a:p>
        </p:txBody>
      </p:sp>
      <p:pic>
        <p:nvPicPr>
          <p:cNvPr id="6" name="Picture 5">
            <a:extLst>
              <a:ext uri="{FF2B5EF4-FFF2-40B4-BE49-F238E27FC236}">
                <a16:creationId xmlns:a16="http://schemas.microsoft.com/office/drawing/2014/main" id="{938F80DB-F033-F140-9940-E1D218FC8F25}"/>
              </a:ext>
            </a:extLst>
          </p:cNvPr>
          <p:cNvPicPr>
            <a:picLocks noChangeAspect="1"/>
          </p:cNvPicPr>
          <p:nvPr/>
        </p:nvPicPr>
        <p:blipFill rotWithShape="1">
          <a:blip r:embed="rId2"/>
          <a:srcRect r="14577"/>
          <a:stretch/>
        </p:blipFill>
        <p:spPr>
          <a:xfrm>
            <a:off x="0" y="-26813"/>
            <a:ext cx="9144000" cy="6893995"/>
          </a:xfrm>
          <a:prstGeom prst="rect">
            <a:avLst/>
          </a:prstGeom>
        </p:spPr>
      </p:pic>
      <p:pic>
        <p:nvPicPr>
          <p:cNvPr id="3074" name="Picture 2" descr="W:\EVENTS &amp; EXHIBITIONS _NEW FOLDER\W.S.P.C The Extras\Creatives\The-Extras-logo.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94079" y="660449"/>
            <a:ext cx="2955841" cy="2955841"/>
          </a:xfrm>
          <a:prstGeom prst="rect">
            <a:avLst/>
          </a:prstGeom>
          <a:noFill/>
          <a:extLst>
            <a:ext uri="{909E8E84-426E-40DD-AFC4-6F175D3DCCD1}">
              <a14:hiddenFill xmlns:a14="http://schemas.microsoft.com/office/drawing/2010/main">
                <a:solidFill>
                  <a:srgbClr val="FFFFFF"/>
                </a:solidFill>
              </a14:hiddenFill>
            </a:ext>
          </a:extLst>
        </p:spPr>
      </p:pic>
      <p:sp>
        <p:nvSpPr>
          <p:cNvPr id="7" name="Title 1">
            <a:extLst>
              <a:ext uri="{FF2B5EF4-FFF2-40B4-BE49-F238E27FC236}">
                <a16:creationId xmlns:a16="http://schemas.microsoft.com/office/drawing/2014/main" id="{A91E881C-D7FE-9741-8E6F-8EB5A5808E05}"/>
              </a:ext>
            </a:extLst>
          </p:cNvPr>
          <p:cNvSpPr txBox="1">
            <a:spLocks/>
          </p:cNvSpPr>
          <p:nvPr/>
        </p:nvSpPr>
        <p:spPr>
          <a:xfrm>
            <a:off x="0" y="4303552"/>
            <a:ext cx="9144000" cy="1250360"/>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l-GR" sz="3600" b="1" dirty="0">
                <a:latin typeface="Segoe UI" panose="020B0502040204020203" pitchFamily="34" charset="0"/>
                <a:ea typeface="Segoe UI" panose="020B0502040204020203" pitchFamily="34" charset="0"/>
                <a:cs typeface="Segoe UI" panose="020B0502040204020203" pitchFamily="34" charset="0"/>
              </a:rPr>
              <a:t>Σας ευχαριστούμε!</a:t>
            </a:r>
            <a:endParaRPr lang="en-US" sz="2800" b="1" dirty="0">
              <a:latin typeface="Segoe UI" panose="020B0502040204020203" pitchFamily="34" charset="0"/>
              <a:ea typeface="Segoe UI" panose="020B0502040204020203" pitchFamily="34" charset="0"/>
              <a:cs typeface="Segoe UI" panose="020B0502040204020203" pitchFamily="34" charset="0"/>
            </a:endParaRPr>
          </a:p>
        </p:txBody>
      </p:sp>
      <p:pic>
        <p:nvPicPr>
          <p:cNvPr id="8" name="Picture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446019" y="3777554"/>
            <a:ext cx="4251960" cy="601300"/>
          </a:xfrm>
          <a:prstGeom prst="rect">
            <a:avLst/>
          </a:prstGeom>
        </p:spPr>
      </p:pic>
    </p:spTree>
    <p:extLst>
      <p:ext uri="{BB962C8B-B14F-4D97-AF65-F5344CB8AC3E}">
        <p14:creationId xmlns:p14="http://schemas.microsoft.com/office/powerpoint/2010/main" val="1968998839"/>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681</TotalTime>
  <Words>1164</Words>
  <Application>Microsoft Office PowerPoint</Application>
  <PresentationFormat>On-screen Show (4:3)</PresentationFormat>
  <Paragraphs>149</Paragraphs>
  <Slides>55</Slides>
  <Notes>1</Notes>
  <HiddenSlides>0</HiddenSlides>
  <MMClips>1</MMClips>
  <ScaleCrop>false</ScaleCrop>
  <HeadingPairs>
    <vt:vector size="6" baseType="variant">
      <vt:variant>
        <vt:lpstr>Fonts Used</vt:lpstr>
      </vt:variant>
      <vt:variant>
        <vt:i4>6</vt:i4>
      </vt:variant>
      <vt:variant>
        <vt:lpstr>Theme</vt:lpstr>
      </vt:variant>
      <vt:variant>
        <vt:i4>2</vt:i4>
      </vt:variant>
      <vt:variant>
        <vt:lpstr>Slide Titles</vt:lpstr>
      </vt:variant>
      <vt:variant>
        <vt:i4>55</vt:i4>
      </vt:variant>
    </vt:vector>
  </HeadingPairs>
  <TitlesOfParts>
    <vt:vector size="63" baseType="lpstr">
      <vt:lpstr>Aharoni</vt:lpstr>
      <vt:lpstr>Arial</vt:lpstr>
      <vt:lpstr>Calibri</vt:lpstr>
      <vt:lpstr>Calibri Light</vt:lpstr>
      <vt:lpstr>Segoe UI</vt:lpstr>
      <vt:lpstr>Segoe UI Semibold</vt:lpstr>
      <vt:lpstr>Office Theme</vt:lpstr>
      <vt:lpstr>1_Office Theme</vt:lpstr>
      <vt:lpstr>PowerPoint Presentation</vt:lpstr>
      <vt:lpstr>Ας Γνωριστούμε…</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Ας παίξουμε…</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Microsoft Office User</dc:creator>
  <cp:lastModifiedBy>user</cp:lastModifiedBy>
  <cp:revision>59</cp:revision>
  <dcterms:created xsi:type="dcterms:W3CDTF">2021-02-16T14:51:06Z</dcterms:created>
  <dcterms:modified xsi:type="dcterms:W3CDTF">2026-03-19T19:16:16Z</dcterms:modified>
</cp:coreProperties>
</file>